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85" r:id="rId2"/>
    <p:sldId id="256" r:id="rId3"/>
    <p:sldId id="28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7" r:id="rId25"/>
    <p:sldId id="278" r:id="rId26"/>
    <p:sldId id="279" r:id="rId27"/>
    <p:sldId id="280" r:id="rId28"/>
    <p:sldId id="281" r:id="rId29"/>
    <p:sldId id="282" r:id="rId30"/>
    <p:sldId id="283" r:id="rId31"/>
    <p:sldId id="284"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1800" y="-96"/>
      </p:cViewPr>
      <p:guideLst>
        <p:guide orient="horz" pos="2160"/>
        <p:guide pos="2880"/>
      </p:guideLst>
    </p:cSldViewPr>
  </p:slideViewPr>
  <p:notesTextViewPr>
    <p:cViewPr>
      <p:scale>
        <a:sx n="100" d="100"/>
        <a:sy n="100" d="100"/>
      </p:scale>
      <p:origin x="0" y="0"/>
    </p:cViewPr>
  </p:notesTextViewPr>
  <p:notesViewPr>
    <p:cSldViewPr snapToGrid="0" snapToObjects="1">
      <p:cViewPr>
        <p:scale>
          <a:sx n="68" d="100"/>
          <a:sy n="68" d="100"/>
        </p:scale>
        <p:origin x="-3000"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278D20-874E-FE45-AC57-ADF9B162FBBA}" type="datetimeFigureOut">
              <a:rPr lang="en-US" smtClean="0"/>
              <a:t>3/18/14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0E754F-681C-8D4A-8008-F880CF09E9F4}" type="slidenum">
              <a:rPr lang="en-US" smtClean="0"/>
              <a:t>‹#›</a:t>
            </a:fld>
            <a:endParaRPr lang="en-US"/>
          </a:p>
        </p:txBody>
      </p:sp>
    </p:spTree>
    <p:extLst>
      <p:ext uri="{BB962C8B-B14F-4D97-AF65-F5344CB8AC3E}">
        <p14:creationId xmlns:p14="http://schemas.microsoft.com/office/powerpoint/2010/main" val="35444348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E754F-681C-8D4A-8008-F880CF09E9F4}" type="slidenum">
              <a:rPr lang="en-US" smtClean="0"/>
              <a:t>1</a:t>
            </a:fld>
            <a:endParaRPr lang="en-US"/>
          </a:p>
        </p:txBody>
      </p:sp>
    </p:spTree>
    <p:extLst>
      <p:ext uri="{BB962C8B-B14F-4D97-AF65-F5344CB8AC3E}">
        <p14:creationId xmlns:p14="http://schemas.microsoft.com/office/powerpoint/2010/main" val="2998453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Do Not Be Afraid</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Genesis 15:1–3. What was Abram’s source of fear? What valid reasons did he have to fear?</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10</a:t>
            </a:fld>
            <a:endParaRPr lang="en-US"/>
          </a:p>
        </p:txBody>
      </p:sp>
    </p:spTree>
    <p:extLst>
      <p:ext uri="{BB962C8B-B14F-4D97-AF65-F5344CB8AC3E}">
        <p14:creationId xmlns:p14="http://schemas.microsoft.com/office/powerpoint/2010/main" val="3427659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God called Abram and promised to make him into a great nation. Seeing that years passed by and he had no heir, Abram dwelt on this issue, and it became his favorite worry. Verses 2 and 3 </a:t>
            </a:r>
            <a:r>
              <a:rPr lang="en-US" sz="1200" i="1" kern="1200" dirty="0" smtClean="0">
                <a:solidFill>
                  <a:schemeClr val="tx1"/>
                </a:solidFill>
                <a:effectLst/>
                <a:latin typeface="+mn-lt"/>
                <a:ea typeface="+mn-ea"/>
                <a:cs typeface="+mn-cs"/>
              </a:rPr>
              <a:t>(NIV) </a:t>
            </a:r>
            <a:r>
              <a:rPr lang="en-US" sz="1200" kern="1200" dirty="0" smtClean="0">
                <a:solidFill>
                  <a:schemeClr val="tx1"/>
                </a:solidFill>
                <a:effectLst/>
                <a:latin typeface="+mn-lt"/>
                <a:ea typeface="+mn-ea"/>
                <a:cs typeface="+mn-cs"/>
              </a:rPr>
              <a:t>reveal the core of Abram’s fear: “‘Who will inherit my estate? . . . A servant in my household will be my heir!’” The attitude seems a generalized reaction inherent to human nature, which is to perpetuate something of ourselves, something to carry on our influence even after we die.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God’s response to Abram’s concerns was, “ ‘Do not be afraid. . . . I am your shield, your very great reward’ ” </a:t>
            </a:r>
            <a:r>
              <a:rPr lang="en-US" sz="1200" i="1" kern="1200" dirty="0" smtClean="0">
                <a:solidFill>
                  <a:schemeClr val="tx1"/>
                </a:solidFill>
                <a:effectLst/>
                <a:latin typeface="+mn-lt"/>
                <a:ea typeface="+mn-ea"/>
                <a:cs typeface="+mn-cs"/>
              </a:rPr>
              <a:t>(Gen. 15:1, NIV).</a:t>
            </a:r>
            <a:r>
              <a:rPr lang="en-US" dirty="0" smtClean="0">
                <a:effectLst/>
              </a:rPr>
              <a:t> </a:t>
            </a:r>
          </a:p>
          <a:p>
            <a:r>
              <a:rPr lang="en-US" sz="1200" kern="1200" dirty="0" smtClean="0">
                <a:solidFill>
                  <a:schemeClr val="tx1"/>
                </a:solidFill>
                <a:effectLst/>
                <a:latin typeface="+mn-lt"/>
                <a:ea typeface="+mn-ea"/>
                <a:cs typeface="+mn-cs"/>
              </a:rPr>
              <a:t>The future of our lives, and even our future after our death, is in the hands of our heavenly Father. He knows that freedom from anxiety is one of our greatest needs, and He wants us to be content today and confident about tomorrow.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Look up the following texts. What were the circumstances into which the Lord’s reassuring message “Do not be afraid” </a:t>
            </a:r>
            <a:r>
              <a:rPr lang="en-US" sz="1200" b="1" i="1" kern="1200" dirty="0" smtClean="0">
                <a:solidFill>
                  <a:schemeClr val="tx1"/>
                </a:solidFill>
                <a:effectLst/>
                <a:latin typeface="+mn-lt"/>
                <a:ea typeface="+mn-ea"/>
                <a:cs typeface="+mn-cs"/>
              </a:rPr>
              <a:t>(NIV) </a:t>
            </a:r>
            <a:r>
              <a:rPr lang="en-US" sz="1200" b="1" kern="1200" dirty="0" smtClean="0">
                <a:solidFill>
                  <a:schemeClr val="tx1"/>
                </a:solidFill>
                <a:effectLst/>
                <a:latin typeface="+mn-lt"/>
                <a:ea typeface="+mn-ea"/>
                <a:cs typeface="+mn-cs"/>
              </a:rPr>
              <a:t>is introduced?</a:t>
            </a:r>
          </a:p>
          <a:p>
            <a:pPr marL="171450" indent="-171450">
              <a:buFont typeface="Arial"/>
              <a:buChar char="•"/>
            </a:pPr>
            <a:r>
              <a:rPr lang="en-US" sz="1200" b="0" kern="1200" dirty="0" smtClean="0">
                <a:solidFill>
                  <a:schemeClr val="tx1"/>
                </a:solidFill>
                <a:effectLst/>
                <a:latin typeface="+mn-lt"/>
                <a:ea typeface="+mn-ea"/>
                <a:cs typeface="+mn-cs"/>
              </a:rPr>
              <a:t>Deut. 31:8</a:t>
            </a:r>
          </a:p>
          <a:p>
            <a:pPr marL="171450" indent="-171450">
              <a:buFont typeface="Arial"/>
              <a:buChar char="•"/>
            </a:pPr>
            <a:r>
              <a:rPr lang="en-US" sz="1200" b="0" kern="1200" dirty="0" smtClean="0">
                <a:solidFill>
                  <a:schemeClr val="tx1"/>
                </a:solidFill>
                <a:effectLst/>
                <a:latin typeface="+mn-lt"/>
                <a:ea typeface="+mn-ea"/>
                <a:cs typeface="+mn-cs"/>
              </a:rPr>
              <a:t>2 Chron. 20:17</a:t>
            </a:r>
          </a:p>
          <a:p>
            <a:pPr marL="171450" indent="-171450">
              <a:buFont typeface="Arial"/>
              <a:buChar char="•"/>
            </a:pPr>
            <a:r>
              <a:rPr lang="en-US" sz="1200" b="0" kern="1200" dirty="0" smtClean="0">
                <a:solidFill>
                  <a:schemeClr val="tx1"/>
                </a:solidFill>
                <a:effectLst/>
                <a:latin typeface="+mn-lt"/>
                <a:ea typeface="+mn-ea"/>
                <a:cs typeface="+mn-cs"/>
              </a:rPr>
              <a:t>Luke 21:9</a:t>
            </a:r>
          </a:p>
          <a:p>
            <a:pPr marL="171450" indent="-171450">
              <a:buFont typeface="Arial"/>
              <a:buChar char="•"/>
            </a:pPr>
            <a:r>
              <a:rPr lang="en-US" sz="1200" b="0" kern="1200" dirty="0" smtClean="0">
                <a:solidFill>
                  <a:schemeClr val="tx1"/>
                </a:solidFill>
                <a:effectLst/>
                <a:latin typeface="+mn-lt"/>
                <a:ea typeface="+mn-ea"/>
                <a:cs typeface="+mn-cs"/>
              </a:rPr>
              <a:t>John 14:27</a:t>
            </a: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11</a:t>
            </a:fld>
            <a:endParaRPr lang="en-US"/>
          </a:p>
        </p:txBody>
      </p:sp>
    </p:spTree>
    <p:extLst>
      <p:ext uri="{BB962C8B-B14F-4D97-AF65-F5344CB8AC3E}">
        <p14:creationId xmlns:p14="http://schemas.microsoft.com/office/powerpoint/2010/main" val="1154103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Anxiety is manifested through distress about uncertainties. Such uncertainties may be near or far in the future, and they may not even happen; for the time being, they exist only in the mind. Yet, the symptoms of anxiety are quite real, both emotionally and physically, and can be painful. No wonder the Lord wishes to free us from them.</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12</a:t>
            </a:fld>
            <a:endParaRPr lang="en-US"/>
          </a:p>
        </p:txBody>
      </p:sp>
    </p:spTree>
    <p:extLst>
      <p:ext uri="{BB962C8B-B14F-4D97-AF65-F5344CB8AC3E}">
        <p14:creationId xmlns:p14="http://schemas.microsoft.com/office/powerpoint/2010/main" val="3769104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How can you best use God’s assurance—“Do not fear”—in whatever situation you are in? How can you remember that no matter what you are facing, God is stronger and bigger than that challenge and that He loves you with a love greater than the fears you have?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13</a:t>
            </a:fld>
            <a:endParaRPr lang="en-US"/>
          </a:p>
        </p:txBody>
      </p:sp>
    </p:spTree>
    <p:extLst>
      <p:ext uri="{BB962C8B-B14F-4D97-AF65-F5344CB8AC3E}">
        <p14:creationId xmlns:p14="http://schemas.microsoft.com/office/powerpoint/2010/main" val="1039200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Trust Against Anxiety</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Reflect on the comforting words of Jesus to His disciples in John 14:1, 2. What happened immediately before? Where does He direct their thoughts?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14</a:t>
            </a:fld>
            <a:endParaRPr lang="en-US"/>
          </a:p>
        </p:txBody>
      </p:sp>
    </p:spTree>
    <p:extLst>
      <p:ext uri="{BB962C8B-B14F-4D97-AF65-F5344CB8AC3E}">
        <p14:creationId xmlns:p14="http://schemas.microsoft.com/office/powerpoint/2010/main" val="3700247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loving words encourage trust. Trust in the Father, trust in Jesus, because this is a trust that can free the troubled heart from gazing at the future in distress. Jesus immediately takes the disciples’ attention to the kingdom that He is preparing for them. In other words, no matter what happens to you here, no matter how bad things are, this is what you have waiting for you.</a:t>
            </a:r>
            <a:r>
              <a:rPr lang="en-US" sz="1200" i="1" kern="1200" dirty="0" smtClean="0">
                <a:solidFill>
                  <a:schemeClr val="tx1"/>
                </a:solidFill>
                <a:effectLst/>
                <a:latin typeface="+mn-lt"/>
                <a:ea typeface="+mn-ea"/>
                <a:cs typeface="+mn-cs"/>
              </a:rPr>
              <a:t> Thus, trust in Me and My promises. </a:t>
            </a:r>
            <a:r>
              <a:rPr lang="en-US" sz="1200" kern="1200" dirty="0" smtClean="0">
                <a:solidFill>
                  <a:schemeClr val="tx1"/>
                </a:solidFill>
                <a:effectLst/>
                <a:latin typeface="+mn-lt"/>
                <a:ea typeface="+mn-ea"/>
                <a:cs typeface="+mn-cs"/>
              </a:rPr>
              <a:t>This is what Jesus said to them then and is saying to us now.</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some counseling sessions clients act out roles relevant to real-life situations that lead to increased self-confidence and enhanced self-esteem. In addition, they learn how to manage their thoughts when anxiety is near, so that the mind may be focused on safe themes. They also are taught relaxation and breathing techniques to be used in critical situations.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Although those strategies enjoy a relatively high level of success, they focus on gaining trust in oneself in order to reduce the chances of feeling anxious. This is acceptable but incomplete, because trust in ourselves is but a small step. We need, in the end, to learn to trust in God. </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15</a:t>
            </a:fld>
            <a:endParaRPr lang="en-US"/>
          </a:p>
        </p:txBody>
      </p:sp>
    </p:spTree>
    <p:extLst>
      <p:ext uri="{BB962C8B-B14F-4D97-AF65-F5344CB8AC3E}">
        <p14:creationId xmlns:p14="http://schemas.microsoft.com/office/powerpoint/2010/main" val="1355828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How does the psalmist compare trust in God with trust in humanity? </a:t>
            </a:r>
            <a:r>
              <a:rPr lang="en-US" sz="1200" i="1" kern="1200" dirty="0" smtClean="0">
                <a:solidFill>
                  <a:schemeClr val="tx1"/>
                </a:solidFill>
                <a:effectLst/>
                <a:latin typeface="+mn-lt"/>
                <a:ea typeface="+mn-ea"/>
                <a:cs typeface="+mn-cs"/>
              </a:rPr>
              <a:t>Ps. 118:8, 9.</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Humans can be fickle and moody, whereas God and His promises never change. For example, during the Reformation, the king of Italy and the king of Bohemia promised reformer Jan Hus safe transport and safe custody. They broke their promises, and Hus was martyred.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What is Jesus saying to us in Matthew 18:3?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task of infants is to develop trust in their mother or caregiver. Once this has been accomplished, little ones will feel content and confident about the world and the future that awaits them. This is the beginning of trust. Jesus asked us to relate to Him as a child to his or her mother, allowing ourselves to be soothed and comforted by His tender care. We, though, have to make a conscious choice to do just that.</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16</a:t>
            </a:fld>
            <a:endParaRPr lang="en-US"/>
          </a:p>
        </p:txBody>
      </p:sp>
    </p:spTree>
    <p:extLst>
      <p:ext uri="{BB962C8B-B14F-4D97-AF65-F5344CB8AC3E}">
        <p14:creationId xmlns:p14="http://schemas.microsoft.com/office/powerpoint/2010/main" val="2763976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1" kern="1200" dirty="0" smtClean="0">
                <a:solidFill>
                  <a:schemeClr val="tx1"/>
                </a:solidFill>
                <a:effectLst/>
                <a:latin typeface="+mn-lt"/>
                <a:ea typeface="+mn-ea"/>
                <a:cs typeface="+mn-cs"/>
              </a:rPr>
              <a:t>Spend a few moments remembering the times when God has answered your prayers or provided the best for you.</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1" kern="1200" dirty="0" smtClean="0">
                <a:solidFill>
                  <a:schemeClr val="tx1"/>
                </a:solidFill>
                <a:effectLst/>
                <a:latin typeface="+mn-lt"/>
                <a:ea typeface="+mn-ea"/>
                <a:cs typeface="+mn-cs"/>
              </a:rPr>
              <a:t> How can previous experiences such as these help you to enhance your trust in your heavenly Father today for whatever difficult situation you are facing and for whatever is making you feel anxious and worried?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17</a:t>
            </a:fld>
            <a:endParaRPr lang="en-US"/>
          </a:p>
        </p:txBody>
      </p:sp>
    </p:spTree>
    <p:extLst>
      <p:ext uri="{BB962C8B-B14F-4D97-AF65-F5344CB8AC3E}">
        <p14:creationId xmlns:p14="http://schemas.microsoft.com/office/powerpoint/2010/main" val="3888965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Of Birds and Lilies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Aside from Jesus’ kind advice to avoid worry, what lessons can we obtain from this segment of the Sermon on the Mount? </a:t>
            </a:r>
            <a:r>
              <a:rPr lang="en-US" sz="1200" i="1" kern="1200" dirty="0" smtClean="0">
                <a:solidFill>
                  <a:schemeClr val="tx1"/>
                </a:solidFill>
                <a:effectLst/>
                <a:latin typeface="+mn-lt"/>
                <a:ea typeface="+mn-ea"/>
                <a:cs typeface="+mn-cs"/>
              </a:rPr>
              <a:t>Matt. 6:25–33</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Through this powerful text Jesus teaches a number of principles that, if seriously followed, can protect the believer from much distress.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18</a:t>
            </a:fld>
            <a:endParaRPr lang="en-US"/>
          </a:p>
        </p:txBody>
      </p:sp>
    </p:spTree>
    <p:extLst>
      <p:ext uri="{BB962C8B-B14F-4D97-AF65-F5344CB8AC3E}">
        <p14:creationId xmlns:p14="http://schemas.microsoft.com/office/powerpoint/2010/main" val="2031524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Keep things in perspective (vs. 25).</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hectic schedule may make us lose sight of the truly important things. Daily routines may distract us from what we believe to be fundamental. God gave us life. God created our bodies. If He has the power and the willingness to do that, will He not provide food to maintain His creation? Will He not arrange for the necessary garments to dress our bodies?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Become inspired by simple things from nature (vss. 26, 28–30). </a:t>
            </a:r>
            <a:r>
              <a:rPr lang="en-US" sz="1200" kern="1200" dirty="0" smtClean="0">
                <a:solidFill>
                  <a:schemeClr val="tx1"/>
                </a:solidFill>
                <a:effectLst/>
                <a:latin typeface="+mn-lt"/>
                <a:ea typeface="+mn-ea"/>
                <a:cs typeface="+mn-cs"/>
              </a:rPr>
              <a:t>Sparrows and lilies are among the most common things in nature. Jesus chose them as a contrast to the immense complexity of human beings. It is obvious that sparrows do not worry about tomorrow and that lilies do not toil to obtain the latest fashion, yet they are well taken care of. “Will he not much more clothe you?” </a:t>
            </a:r>
            <a:r>
              <a:rPr lang="en-US" sz="1200" i="1" kern="1200" dirty="0" smtClean="0">
                <a:solidFill>
                  <a:schemeClr val="tx1"/>
                </a:solidFill>
                <a:effectLst/>
                <a:latin typeface="+mn-lt"/>
                <a:ea typeface="+mn-ea"/>
                <a:cs typeface="+mn-cs"/>
              </a:rPr>
              <a:t>(vs. 30, NIV).</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19</a:t>
            </a:fld>
            <a:endParaRPr lang="en-US"/>
          </a:p>
        </p:txBody>
      </p:sp>
    </p:spTree>
    <p:extLst>
      <p:ext uri="{BB962C8B-B14F-4D97-AF65-F5344CB8AC3E}">
        <p14:creationId xmlns:p14="http://schemas.microsoft.com/office/powerpoint/2010/main" val="2298376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LESSON 2</a:t>
            </a:r>
          </a:p>
          <a:p>
            <a:r>
              <a:rPr lang="en-US" sz="1200" kern="1200" cap="all" dirty="0" smtClean="0">
                <a:solidFill>
                  <a:schemeClr val="tx1"/>
                </a:solidFill>
                <a:effectLst/>
                <a:latin typeface="+mn-lt"/>
                <a:ea typeface="+mn-ea"/>
                <a:cs typeface="+mn-cs"/>
              </a:rPr>
              <a:t>Divine Provision for Anxiety</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for This Week’s Study: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Gen. 3:6–10; John 14:1,</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2; Matt. 6:25–34; 18:3; Phil. 4:11, 12</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2</a:t>
            </a:fld>
            <a:endParaRPr lang="en-US"/>
          </a:p>
        </p:txBody>
      </p:sp>
    </p:spTree>
    <p:extLst>
      <p:ext uri="{BB962C8B-B14F-4D97-AF65-F5344CB8AC3E}">
        <p14:creationId xmlns:p14="http://schemas.microsoft.com/office/powerpoint/2010/main" val="2975204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Worry is useless and pointless (vs. 27). </a:t>
            </a:r>
            <a:r>
              <a:rPr lang="en-US" sz="1200" kern="1200" dirty="0" smtClean="0">
                <a:solidFill>
                  <a:schemeClr val="tx1"/>
                </a:solidFill>
                <a:effectLst/>
                <a:latin typeface="+mn-lt"/>
                <a:ea typeface="+mn-ea"/>
                <a:cs typeface="+mn-cs"/>
              </a:rPr>
              <a:t>Examining problems in order to find possible solutions may be productive, but worrying for the sake of worrying not only does nothing to solve the issue but magnifies the negative side of things. </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20</a:t>
            </a:fld>
            <a:endParaRPr lang="en-US"/>
          </a:p>
        </p:txBody>
      </p:sp>
    </p:spTree>
    <p:extLst>
      <p:ext uri="{BB962C8B-B14F-4D97-AF65-F5344CB8AC3E}">
        <p14:creationId xmlns:p14="http://schemas.microsoft.com/office/powerpoint/2010/main" val="57617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Straighten out your priorities (vs. 33).</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Christians sometimes may be caught in the whirl of materialism or other things that can distract them from what really matters in life; thus Jesus reminds them: “Seek first the kingdom of God and His righteousness, and all these things shall be added to you” </a:t>
            </a:r>
            <a:r>
              <a:rPr lang="en-US" sz="1200" i="1" kern="1200" dirty="0" smtClean="0">
                <a:solidFill>
                  <a:schemeClr val="tx1"/>
                </a:solidFill>
                <a:effectLst/>
                <a:latin typeface="+mn-lt"/>
                <a:ea typeface="+mn-ea"/>
                <a:cs typeface="+mn-cs"/>
              </a:rPr>
              <a:t>(NKJV).</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21</a:t>
            </a:fld>
            <a:endParaRPr lang="en-US"/>
          </a:p>
        </p:txBody>
      </p:sp>
    </p:spTree>
    <p:extLst>
      <p:ext uri="{BB962C8B-B14F-4D97-AF65-F5344CB8AC3E}">
        <p14:creationId xmlns:p14="http://schemas.microsoft.com/office/powerpoint/2010/main" val="3758182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Winston Churchill said: “I remember the story of the old man who said on his deathbed that he had a lot of trouble in his life, most of which had never happened.”—[http://</a:t>
            </a:r>
            <a:r>
              <a:rPr lang="en-US" sz="1200" kern="1200" dirty="0" err="1" smtClean="0">
                <a:solidFill>
                  <a:schemeClr val="tx1"/>
                </a:solidFill>
                <a:effectLst/>
                <a:latin typeface="+mn-lt"/>
                <a:ea typeface="+mn-ea"/>
                <a:cs typeface="+mn-cs"/>
              </a:rPr>
              <a:t>www.saidwhat.co.uk</a:t>
            </a:r>
            <a:r>
              <a:rPr lang="en-US" sz="1200" kern="1200" dirty="0" smtClean="0">
                <a:solidFill>
                  <a:schemeClr val="tx1"/>
                </a:solidFill>
                <a:effectLst/>
                <a:latin typeface="+mn-lt"/>
                <a:ea typeface="+mn-ea"/>
                <a:cs typeface="+mn-cs"/>
              </a:rPr>
              <a:t>/quotes/political/</a:t>
            </a:r>
            <a:r>
              <a:rPr lang="en-US" sz="1200" kern="1200" dirty="0" err="1" smtClean="0">
                <a:solidFill>
                  <a:schemeClr val="tx1"/>
                </a:solidFill>
                <a:effectLst/>
                <a:latin typeface="+mn-lt"/>
                <a:ea typeface="+mn-ea"/>
                <a:cs typeface="+mn-cs"/>
              </a:rPr>
              <a:t>winston_churchill</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22</a:t>
            </a:fld>
            <a:endParaRPr lang="en-US"/>
          </a:p>
        </p:txBody>
      </p:sp>
    </p:spTree>
    <p:extLst>
      <p:ext uri="{BB962C8B-B14F-4D97-AF65-F5344CB8AC3E}">
        <p14:creationId xmlns:p14="http://schemas.microsoft.com/office/powerpoint/2010/main" val="411908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1" kern="1200" dirty="0" smtClean="0">
                <a:solidFill>
                  <a:schemeClr val="tx1"/>
                </a:solidFill>
                <a:effectLst/>
                <a:latin typeface="+mn-lt"/>
                <a:ea typeface="+mn-ea"/>
                <a:cs typeface="+mn-cs"/>
              </a:rPr>
              <a:t>Take a look at the things that worry you, and then kneel down and pray, asking God to take charge of all your worries.</a:t>
            </a:r>
            <a:r>
              <a:rPr lang="en-US" sz="1200" kern="1200" dirty="0" smtClean="0">
                <a:solidFill>
                  <a:schemeClr val="tx1"/>
                </a:solidFill>
                <a:effectLst/>
                <a:latin typeface="+mn-lt"/>
                <a:ea typeface="+mn-ea"/>
                <a:cs typeface="+mn-cs"/>
              </a:rPr>
              <a:t> </a:t>
            </a:r>
          </a:p>
          <a:p>
            <a:pPr marL="171450" indent="-171450">
              <a:buFont typeface="Arial"/>
              <a:buChar char="•"/>
            </a:pPr>
            <a:r>
              <a:rPr lang="en-US" sz="1200" b="1" kern="1200" dirty="0" smtClean="0">
                <a:solidFill>
                  <a:schemeClr val="tx1"/>
                </a:solidFill>
                <a:effectLst/>
                <a:latin typeface="+mn-lt"/>
                <a:ea typeface="+mn-ea"/>
                <a:cs typeface="+mn-cs"/>
              </a:rPr>
              <a:t>What are the concerns that you can have a part in fixing? What are things that are absolutely beyond your control?</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23</a:t>
            </a:fld>
            <a:endParaRPr lang="en-US"/>
          </a:p>
        </p:txBody>
      </p:sp>
    </p:spTree>
    <p:extLst>
      <p:ext uri="{BB962C8B-B14F-4D97-AF65-F5344CB8AC3E}">
        <p14:creationId xmlns:p14="http://schemas.microsoft.com/office/powerpoint/2010/main" val="348958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Do what you can to fix what you can, and then ask the Lord to help you learn to trust in Him for the rest.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24</a:t>
            </a:fld>
            <a:endParaRPr lang="en-US"/>
          </a:p>
        </p:txBody>
      </p:sp>
    </p:spTree>
    <p:extLst>
      <p:ext uri="{BB962C8B-B14F-4D97-AF65-F5344CB8AC3E}">
        <p14:creationId xmlns:p14="http://schemas.microsoft.com/office/powerpoint/2010/main" val="2793337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One Day at a Time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Matthew 6:34. What is Jesus telling us here? How can we learn to do what He says? Why is it so important?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Putting into practice the message of Matthew 6:34 would bring peace to people today. Jesus is not asking us to ignore planning or to be careless. He simply is telling us not to worry about what </a:t>
            </a:r>
            <a:r>
              <a:rPr lang="en-US" sz="1200" i="1" kern="1200" dirty="0" smtClean="0">
                <a:solidFill>
                  <a:schemeClr val="tx1"/>
                </a:solidFill>
                <a:effectLst/>
                <a:latin typeface="+mn-lt"/>
                <a:ea typeface="+mn-ea"/>
                <a:cs typeface="+mn-cs"/>
              </a:rPr>
              <a:t>may </a:t>
            </a:r>
            <a:r>
              <a:rPr lang="en-US" sz="1200" kern="1200" dirty="0" smtClean="0">
                <a:solidFill>
                  <a:schemeClr val="tx1"/>
                </a:solidFill>
                <a:effectLst/>
                <a:latin typeface="+mn-lt"/>
                <a:ea typeface="+mn-ea"/>
                <a:cs typeface="+mn-cs"/>
              </a:rPr>
              <a:t>happen, not to use the typical “What if” thoughts: “What if I get sick?” “What if I lose my job?” “What if I have an accident?” “What if my child dies?” “What if someone attacks me?”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Anxious individuals focus on:</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25</a:t>
            </a:fld>
            <a:endParaRPr lang="en-US"/>
          </a:p>
        </p:txBody>
      </p:sp>
    </p:spTree>
    <p:extLst>
      <p:ext uri="{BB962C8B-B14F-4D97-AF65-F5344CB8AC3E}">
        <p14:creationId xmlns:p14="http://schemas.microsoft.com/office/powerpoint/2010/main" val="3652298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Fifty percent of events that will never happen</a:t>
            </a:r>
          </a:p>
          <a:p>
            <a:pPr marL="171450" indent="-171450">
              <a:buFont typeface="Arial"/>
              <a:buChar char="•"/>
            </a:pPr>
            <a:r>
              <a:rPr lang="en-US" sz="1200" kern="1200" dirty="0" smtClean="0">
                <a:solidFill>
                  <a:schemeClr val="tx1"/>
                </a:solidFill>
                <a:effectLst/>
                <a:latin typeface="+mn-lt"/>
                <a:ea typeface="+mn-ea"/>
                <a:cs typeface="+mn-cs"/>
              </a:rPr>
              <a:t>Twenty-five percent of occurrences of the past that cannot be changed</a:t>
            </a:r>
          </a:p>
          <a:p>
            <a:pPr marL="171450" indent="-171450">
              <a:buFont typeface="Arial"/>
              <a:buChar char="•"/>
            </a:pPr>
            <a:r>
              <a:rPr lang="en-US" sz="1200" kern="1200" dirty="0" smtClean="0">
                <a:solidFill>
                  <a:schemeClr val="tx1"/>
                </a:solidFill>
                <a:effectLst/>
                <a:latin typeface="+mn-lt"/>
                <a:ea typeface="+mn-ea"/>
                <a:cs typeface="+mn-cs"/>
              </a:rPr>
              <a:t>Ten percent about unconfirmed criticism by others</a:t>
            </a:r>
          </a:p>
          <a:p>
            <a:pPr marL="171450" indent="-171450">
              <a:buFont typeface="Arial"/>
              <a:buChar char="•"/>
            </a:pPr>
            <a:r>
              <a:rPr lang="en-US" sz="1200" kern="1200" dirty="0" smtClean="0">
                <a:solidFill>
                  <a:schemeClr val="tx1"/>
                </a:solidFill>
                <a:effectLst/>
                <a:latin typeface="+mn-lt"/>
                <a:ea typeface="+mn-ea"/>
                <a:cs typeface="+mn-cs"/>
              </a:rPr>
              <a:t>Ten percent about health (much of it apprehensive)</a:t>
            </a:r>
          </a:p>
          <a:p>
            <a:pPr marL="171450" indent="-171450">
              <a:buFont typeface="Arial"/>
              <a:buChar char="•"/>
            </a:pPr>
            <a:r>
              <a:rPr lang="en-US" sz="1200" kern="1200" dirty="0" smtClean="0">
                <a:solidFill>
                  <a:schemeClr val="tx1"/>
                </a:solidFill>
                <a:effectLst/>
                <a:latin typeface="+mn-lt"/>
                <a:ea typeface="+mn-ea"/>
                <a:cs typeface="+mn-cs"/>
              </a:rPr>
              <a:t>Five percent about real problems that will be faced </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How can you gain inspiration from Paul’s experience of contentment? </a:t>
            </a:r>
            <a:r>
              <a:rPr lang="en-US" sz="1200" i="1" kern="1200" dirty="0" smtClean="0">
                <a:solidFill>
                  <a:schemeClr val="tx1"/>
                </a:solidFill>
                <a:effectLst/>
                <a:latin typeface="+mn-lt"/>
                <a:ea typeface="+mn-ea"/>
                <a:cs typeface="+mn-cs"/>
              </a:rPr>
              <a:t>Phil. 4:11, 12.</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26</a:t>
            </a:fld>
            <a:endParaRPr lang="en-US"/>
          </a:p>
        </p:txBody>
      </p:sp>
    </p:spTree>
    <p:extLst>
      <p:ext uri="{BB962C8B-B14F-4D97-AF65-F5344CB8AC3E}">
        <p14:creationId xmlns:p14="http://schemas.microsoft.com/office/powerpoint/2010/main" val="38341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of the keys for living one day at a time is contentment, an effective antidote for worry. Contentment is not an inheritable attitude but an acquired characteristic. Paul said that “I have </a:t>
            </a:r>
            <a:r>
              <a:rPr lang="en-US" sz="1200" i="1" kern="1200" dirty="0" smtClean="0">
                <a:solidFill>
                  <a:schemeClr val="tx1"/>
                </a:solidFill>
                <a:effectLst/>
                <a:latin typeface="+mn-lt"/>
                <a:ea typeface="+mn-ea"/>
                <a:cs typeface="+mn-cs"/>
              </a:rPr>
              <a:t>learned</a:t>
            </a:r>
            <a:r>
              <a:rPr lang="en-US" sz="1200" kern="1200" dirty="0" smtClean="0">
                <a:solidFill>
                  <a:schemeClr val="tx1"/>
                </a:solidFill>
                <a:effectLst/>
                <a:latin typeface="+mn-lt"/>
                <a:ea typeface="+mn-ea"/>
                <a:cs typeface="+mn-cs"/>
              </a:rPr>
              <a:t> the secret of being content in any and every situation” </a:t>
            </a:r>
            <a:r>
              <a:rPr lang="en-US" sz="1200" i="1" kern="1200" dirty="0" smtClean="0">
                <a:solidFill>
                  <a:schemeClr val="tx1"/>
                </a:solidFill>
                <a:effectLst/>
                <a:latin typeface="+mn-lt"/>
                <a:ea typeface="+mn-ea"/>
                <a:cs typeface="+mn-cs"/>
              </a:rPr>
              <a:t>(vs. 12, NIV). </a:t>
            </a:r>
            <a:r>
              <a:rPr lang="en-US" sz="1200" kern="1200" dirty="0" smtClean="0">
                <a:solidFill>
                  <a:schemeClr val="tx1"/>
                </a:solidFill>
                <a:effectLst/>
                <a:latin typeface="+mn-lt"/>
                <a:ea typeface="+mn-ea"/>
                <a:cs typeface="+mn-cs"/>
              </a:rPr>
              <a:t>In this day and age, in which we face so many problems, there is a need to develop a sense of contentment for what we presently have and not to worry about what might come tomorrow. </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27</a:t>
            </a:fld>
            <a:endParaRPr lang="en-US"/>
          </a:p>
        </p:txBody>
      </p:sp>
    </p:spTree>
    <p:extLst>
      <p:ext uri="{BB962C8B-B14F-4D97-AF65-F5344CB8AC3E}">
        <p14:creationId xmlns:p14="http://schemas.microsoft.com/office/powerpoint/2010/main" val="3347324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1" kern="1200" dirty="0" smtClean="0">
                <a:solidFill>
                  <a:schemeClr val="tx1"/>
                </a:solidFill>
                <a:effectLst/>
                <a:latin typeface="+mn-lt"/>
                <a:ea typeface="+mn-ea"/>
                <a:cs typeface="+mn-cs"/>
              </a:rPr>
              <a:t>“Jesus said: ‘Peace I leave with you; my peace I give you. I do not give to you as the world gives. Do not let your hearts be troubled and do not be afraid’ ” </a:t>
            </a:r>
            <a:r>
              <a:rPr lang="en-US" sz="1200" i="1" kern="1200" dirty="0" smtClean="0">
                <a:solidFill>
                  <a:schemeClr val="tx1"/>
                </a:solidFill>
                <a:effectLst/>
                <a:latin typeface="+mn-lt"/>
                <a:ea typeface="+mn-ea"/>
                <a:cs typeface="+mn-cs"/>
              </a:rPr>
              <a:t>(John 14:27, NIV).</a:t>
            </a:r>
            <a:endParaRPr lang="en-US" sz="1200" kern="1200" dirty="0" smtClean="0">
              <a:solidFill>
                <a:schemeClr val="tx1"/>
              </a:solidFill>
              <a:effectLst/>
              <a:latin typeface="+mn-lt"/>
              <a:ea typeface="+mn-ea"/>
              <a:cs typeface="+mn-cs"/>
            </a:endParaRPr>
          </a:p>
          <a:p>
            <a:pPr marL="171450" indent="-171450">
              <a:buFont typeface="Arial"/>
              <a:buChar char="•"/>
            </a:pPr>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In practical terms, how do you benefit from Jesus’ assurance of peace of mind? What can you learn from each other?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0E754F-681C-8D4A-8008-F880CF09E9F4}" type="slidenum">
              <a:rPr lang="en-US" smtClean="0"/>
              <a:t>28</a:t>
            </a:fld>
            <a:endParaRPr lang="en-US"/>
          </a:p>
        </p:txBody>
      </p:sp>
    </p:spTree>
    <p:extLst>
      <p:ext uri="{BB962C8B-B14F-4D97-AF65-F5344CB8AC3E}">
        <p14:creationId xmlns:p14="http://schemas.microsoft.com/office/powerpoint/2010/main" val="3777040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not work that kills; it is worry. The only way to avoid worry is to take every trouble to Christ. Let us not look on the dark side. Let us cultivate cheerfulness of spirit.”—Ellen G. White, </a:t>
            </a:r>
            <a:r>
              <a:rPr lang="en-US" sz="1200" i="1" kern="1200" dirty="0" smtClean="0">
                <a:solidFill>
                  <a:schemeClr val="tx1"/>
                </a:solidFill>
                <a:effectLst/>
                <a:latin typeface="+mn-lt"/>
                <a:ea typeface="+mn-ea"/>
                <a:cs typeface="+mn-cs"/>
              </a:rPr>
              <a:t>Mind, Character, and Personality, </a:t>
            </a:r>
            <a:r>
              <a:rPr lang="en-US" sz="1200" kern="1200" dirty="0" smtClean="0">
                <a:solidFill>
                  <a:schemeClr val="tx1"/>
                </a:solidFill>
                <a:effectLst/>
                <a:latin typeface="+mn-lt"/>
                <a:ea typeface="+mn-ea"/>
                <a:cs typeface="+mn-cs"/>
              </a:rPr>
              <a:t>p. 466.</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we educated our souls to have more faith, more love, greater patience, a more perfect trust in our heavenly Father, we would have more peace and happiness as we pass through the conflicts of this life. The Lord is not pleased to have us fret and worry ourselves out of the arms of Jesus. He is the only source of every grace, the fulfillment of every promise, the realization of every blessing. . . . Our pilgrimage would indeed be lonely were it not for Jesus. ‘I will not leave you comfortless’ (John 14:18), He says to us. Let us cherish His words, believe His promises, repeat them by day and meditate upon them in the night season, and be happy.”—Ellen G. White, </a:t>
            </a:r>
            <a:r>
              <a:rPr lang="en-US" sz="1200" i="1" kern="1200" dirty="0" smtClean="0">
                <a:solidFill>
                  <a:schemeClr val="tx1"/>
                </a:solidFill>
                <a:effectLst/>
                <a:latin typeface="+mn-lt"/>
                <a:ea typeface="+mn-ea"/>
                <a:cs typeface="+mn-cs"/>
              </a:rPr>
              <a:t>Mind, Character, and Personality</a:t>
            </a:r>
            <a:r>
              <a:rPr lang="en-US" sz="1200" kern="1200" dirty="0" smtClean="0">
                <a:solidFill>
                  <a:schemeClr val="tx1"/>
                </a:solidFill>
                <a:effectLst/>
                <a:latin typeface="+mn-lt"/>
                <a:ea typeface="+mn-ea"/>
                <a:cs typeface="+mn-cs"/>
              </a:rPr>
              <a:t>, p. 468.</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cap="all" dirty="0" smtClean="0">
                <a:solidFill>
                  <a:schemeClr val="tx1"/>
                </a:solidFill>
                <a:effectLst/>
                <a:latin typeface="+mn-lt"/>
                <a:ea typeface="+mn-ea"/>
                <a:cs typeface="+mn-cs"/>
              </a:rPr>
              <a:t>Discussion Questions: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a:t>
            </a:r>
            <a:r>
              <a:rPr lang="en-US" sz="1200" b="1" kern="1200" dirty="0" smtClean="0">
                <a:solidFill>
                  <a:schemeClr val="tx1"/>
                </a:solidFill>
                <a:effectLst/>
                <a:latin typeface="+mn-lt"/>
                <a:ea typeface="+mn-ea"/>
                <a:cs typeface="+mn-cs"/>
              </a:rPr>
              <a:t>Some, without any real immediate reason for concern, are afraid of dying; others actually are experiencing a debilitating or terminal disease that will likely kill them. Others perhaps truly are facing another life-threatening situation. How can people in those circumstances be comforted?</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29</a:t>
            </a:fld>
            <a:endParaRPr lang="en-US"/>
          </a:p>
        </p:txBody>
      </p:sp>
    </p:spTree>
    <p:extLst>
      <p:ext uri="{BB962C8B-B14F-4D97-AF65-F5344CB8AC3E}">
        <p14:creationId xmlns:p14="http://schemas.microsoft.com/office/powerpoint/2010/main" val="581140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“Cast all your anxiety on him because he cares for you” </a:t>
            </a:r>
            <a:r>
              <a:rPr lang="en-US" sz="1200" i="1" kern="1200" dirty="0" smtClean="0">
                <a:solidFill>
                  <a:schemeClr val="tx1"/>
                </a:solidFill>
                <a:effectLst/>
                <a:latin typeface="+mn-lt"/>
                <a:ea typeface="+mn-ea"/>
                <a:cs typeface="+mn-cs"/>
              </a:rPr>
              <a:t>(1 Peter 5:7, NIV).</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3</a:t>
            </a:fld>
            <a:endParaRPr lang="en-US"/>
          </a:p>
        </p:txBody>
      </p:sp>
    </p:spTree>
    <p:extLst>
      <p:ext uri="{BB962C8B-B14F-4D97-AF65-F5344CB8AC3E}">
        <p14:creationId xmlns:p14="http://schemas.microsoft.com/office/powerpoint/2010/main" val="2265478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Discuss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Think about all the things you have worried about that never came to pass. What lessons can you learn from these experiences that should, ideally, help you worry less about the future?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30</a:t>
            </a:fld>
            <a:endParaRPr lang="en-US"/>
          </a:p>
        </p:txBody>
      </p:sp>
    </p:spTree>
    <p:extLst>
      <p:ext uri="{BB962C8B-B14F-4D97-AF65-F5344CB8AC3E}">
        <p14:creationId xmlns:p14="http://schemas.microsoft.com/office/powerpoint/2010/main" val="3253978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b="1" dirty="0" smtClean="0">
                <a:latin typeface="Adobe Caslon Pro"/>
                <a:cs typeface="Adobe Caslon Pro"/>
              </a:rPr>
              <a:t>Healing Promise:</a:t>
            </a:r>
          </a:p>
          <a:p>
            <a:pPr marL="0" indent="0" algn="l">
              <a:buNone/>
            </a:pPr>
            <a:endParaRPr lang="en-US" sz="1200" b="1" dirty="0" smtClean="0">
              <a:latin typeface="Adobe Caslon Pro"/>
              <a:cs typeface="Adobe Caslon Pro"/>
            </a:endParaRPr>
          </a:p>
          <a:p>
            <a:pPr marL="0" indent="0" algn="l">
              <a:buNone/>
            </a:pPr>
            <a:r>
              <a:rPr lang="en-US" sz="1200" b="1" dirty="0" smtClean="0">
                <a:latin typeface="Adobe Caslon Pro"/>
                <a:cs typeface="Adobe Caslon Pro"/>
              </a:rPr>
              <a:t>“Cast </a:t>
            </a:r>
            <a:r>
              <a:rPr lang="en-US" sz="1200" b="1" dirty="0" smtClean="0">
                <a:effectLst>
                  <a:outerShdw blurRad="38100" dist="38100" dir="2700000" algn="tl">
                    <a:srgbClr val="000000">
                      <a:alpha val="43137"/>
                    </a:srgbClr>
                  </a:outerShdw>
                </a:effectLst>
                <a:latin typeface="Adobe Caslon Pro"/>
                <a:cs typeface="Adobe Caslon Pro"/>
              </a:rPr>
              <a:t>all</a:t>
            </a:r>
            <a:r>
              <a:rPr lang="en-US" sz="1200" b="1" dirty="0" smtClean="0">
                <a:latin typeface="Adobe Caslon Pro"/>
                <a:cs typeface="Adobe Caslon Pro"/>
              </a:rPr>
              <a:t> your anxiety on him because he cares for you” </a:t>
            </a:r>
            <a:r>
              <a:rPr lang="en-US" sz="1000" i="1" dirty="0" smtClean="0">
                <a:latin typeface="Adobe Caslon Pro"/>
                <a:cs typeface="Adobe Caslon Pro"/>
              </a:rPr>
              <a:t>(1 Peter 5:7, NIV).</a:t>
            </a:r>
            <a:endParaRPr lang="en-US" sz="1000" dirty="0" smtClean="0">
              <a:latin typeface="Adobe Caslon Pro"/>
              <a:cs typeface="Adobe Caslon Pro"/>
            </a:endParaRP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31</a:t>
            </a:fld>
            <a:endParaRPr lang="en-US"/>
          </a:p>
        </p:txBody>
      </p:sp>
    </p:spTree>
    <p:extLst>
      <p:ext uri="{BB962C8B-B14F-4D97-AF65-F5344CB8AC3E}">
        <p14:creationId xmlns:p14="http://schemas.microsoft.com/office/powerpoint/2010/main" val="1055452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Introduction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Scripture is filled with verses containing words such as </a:t>
            </a:r>
            <a:r>
              <a:rPr lang="en-US" sz="1200" i="1" kern="1200" dirty="0" smtClean="0">
                <a:solidFill>
                  <a:schemeClr val="tx1"/>
                </a:solidFill>
                <a:effectLst/>
                <a:latin typeface="+mn-lt"/>
                <a:ea typeface="+mn-ea"/>
                <a:cs typeface="+mn-cs"/>
              </a:rPr>
              <a:t>afraid, anxiety, anxious, fret, frightened, </a:t>
            </a:r>
            <a:r>
              <a:rPr lang="en-US" sz="1200" kern="1200" dirty="0" smtClean="0">
                <a:solidFill>
                  <a:schemeClr val="tx1"/>
                </a:solidFill>
                <a:effectLst/>
                <a:latin typeface="+mn-lt"/>
                <a:ea typeface="+mn-ea"/>
                <a:cs typeface="+mn-cs"/>
              </a:rPr>
              <a:t>and</a:t>
            </a:r>
            <a:r>
              <a:rPr lang="en-US" sz="1200" i="1" kern="1200" dirty="0" smtClean="0">
                <a:solidFill>
                  <a:schemeClr val="tx1"/>
                </a:solidFill>
                <a:effectLst/>
                <a:latin typeface="+mn-lt"/>
                <a:ea typeface="+mn-ea"/>
                <a:cs typeface="+mn-cs"/>
              </a:rPr>
              <a:t> terrified. </a:t>
            </a:r>
            <a:r>
              <a:rPr lang="en-US" sz="1200" kern="1200" dirty="0" smtClean="0">
                <a:solidFill>
                  <a:schemeClr val="tx1"/>
                </a:solidFill>
                <a:effectLst/>
                <a:latin typeface="+mn-lt"/>
                <a:ea typeface="+mn-ea"/>
                <a:cs typeface="+mn-cs"/>
              </a:rPr>
              <a:t>Many references have to do with what people are anxious and fearful about; others with the promises of divine reassurance to those who are fearful or anxious. </a:t>
            </a:r>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4</a:t>
            </a:fld>
            <a:endParaRPr lang="en-US"/>
          </a:p>
        </p:txBody>
      </p:sp>
    </p:spTree>
    <p:extLst>
      <p:ext uri="{BB962C8B-B14F-4D97-AF65-F5344CB8AC3E}">
        <p14:creationId xmlns:p14="http://schemas.microsoft.com/office/powerpoint/2010/main" val="135784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message “Do not be afraid” runs through the Scripture with strength and persistence. And why not? After all, fear and anxiety have been part of human existence since sin entered this earth. Anxiety, or fear about what </a:t>
            </a:r>
            <a:r>
              <a:rPr lang="en-US" sz="1200" i="1" kern="1200" dirty="0" smtClean="0">
                <a:solidFill>
                  <a:schemeClr val="tx1"/>
                </a:solidFill>
                <a:effectLst/>
                <a:latin typeface="+mn-lt"/>
                <a:ea typeface="+mn-ea"/>
                <a:cs typeface="+mn-cs"/>
              </a:rPr>
              <a:t>may</a:t>
            </a:r>
            <a:r>
              <a:rPr lang="en-US" sz="1200" kern="1200" dirty="0" smtClean="0">
                <a:solidFill>
                  <a:schemeClr val="tx1"/>
                </a:solidFill>
                <a:effectLst/>
                <a:latin typeface="+mn-lt"/>
                <a:ea typeface="+mn-ea"/>
                <a:cs typeface="+mn-cs"/>
              </a:rPr>
              <a:t> happen, is one of the most dangerous emotions for mental and physical health. A medieval legend tells of the traveler who one night met Fear and Plague on their way to London, where they expected to kill 10,000 people. The traveler asked Plague if he would do all the killing. “Oh no,” Plague answered. “I shall kill only a few hundred. My friend Fear will kill the rest.”</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5</a:t>
            </a:fld>
            <a:endParaRPr lang="en-US"/>
          </a:p>
        </p:txBody>
      </p:sp>
    </p:spTree>
    <p:extLst>
      <p:ext uri="{BB962C8B-B14F-4D97-AF65-F5344CB8AC3E}">
        <p14:creationId xmlns:p14="http://schemas.microsoft.com/office/powerpoint/2010/main" val="3483175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week’s lesson is about how, through divine power, we can have relief from fear and anxiety. </a:t>
            </a:r>
            <a:r>
              <a:rPr lang="en-US" sz="1200" b="1" kern="1200" dirty="0" smtClean="0">
                <a:solidFill>
                  <a:schemeClr val="tx1"/>
                </a:solidFill>
                <a:effectLst/>
                <a:latin typeface="+mn-lt"/>
                <a:ea typeface="+mn-ea"/>
                <a:cs typeface="+mn-cs"/>
              </a:rPr>
              <a:t>Trust in God and contentment are key factors in looking at the future with confidence.</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6</a:t>
            </a:fld>
            <a:endParaRPr lang="en-US"/>
          </a:p>
        </p:txBody>
      </p:sp>
    </p:spTree>
    <p:extLst>
      <p:ext uri="{BB962C8B-B14F-4D97-AF65-F5344CB8AC3E}">
        <p14:creationId xmlns:p14="http://schemas.microsoft.com/office/powerpoint/2010/main" val="403717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The First Fearful Experience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Read Genesis 3:6–10. It is difficult to relate to Adam and Eve’s first encounter with </a:t>
            </a:r>
            <a:r>
              <a:rPr lang="en-US" sz="1200" i="1" kern="1200" dirty="0" smtClean="0">
                <a:solidFill>
                  <a:schemeClr val="tx1"/>
                </a:solidFill>
                <a:effectLst/>
                <a:latin typeface="+mn-lt"/>
                <a:ea typeface="+mn-ea"/>
                <a:cs typeface="+mn-cs"/>
              </a:rPr>
              <a:t>fear</a:t>
            </a:r>
            <a:r>
              <a:rPr lang="en-US" sz="1200" kern="1200" dirty="0" smtClean="0">
                <a:solidFill>
                  <a:schemeClr val="tx1"/>
                </a:solidFill>
                <a:effectLst/>
                <a:latin typeface="+mn-lt"/>
                <a:ea typeface="+mn-ea"/>
                <a:cs typeface="+mn-cs"/>
              </a:rPr>
              <a:t>, because none of us can remember the first time we experienced this emotion. Developmental psychologists have confirmed that infants from early life face definite fears, mostly of going hungry and of sharp noises.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Growing children and adolescents go through a variety of fears, as well: fear of animals, of darkness, of being alone; of school-related situations, of separation from parents, fear of not growing up, or of being rejected by peers. Adults also are subject to common apprehensions associated with their particular life circumstances: fear of not finding a suitable life partner, of not finding the right job, of terrorist attacks, of contracting a chronic or fatal disease, of being assaulted, of dying, etc.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Ellen G. White says that after Adam ate the forbidden fruit, “the thought of his sin filled him with terror” and that the mild temperature of Eden chilled the guilty couple. They were left with “a sense of sin, a dread of the future, a nakedness of soul.”—</a:t>
            </a:r>
            <a:r>
              <a:rPr lang="en-US" sz="1200" i="1" kern="1200" dirty="0" smtClean="0">
                <a:solidFill>
                  <a:schemeClr val="tx1"/>
                </a:solidFill>
                <a:effectLst/>
                <a:latin typeface="+mn-lt"/>
                <a:ea typeface="+mn-ea"/>
                <a:cs typeface="+mn-cs"/>
              </a:rPr>
              <a:t>Patriarchs and Prophets, </a:t>
            </a:r>
            <a:r>
              <a:rPr lang="en-US" sz="1200" kern="1200" dirty="0" smtClean="0">
                <a:solidFill>
                  <a:schemeClr val="tx1"/>
                </a:solidFill>
                <a:effectLst/>
                <a:latin typeface="+mn-lt"/>
                <a:ea typeface="+mn-ea"/>
                <a:cs typeface="+mn-cs"/>
              </a:rPr>
              <a:t>p. 57.</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7</a:t>
            </a:fld>
            <a:endParaRPr lang="en-US"/>
          </a:p>
        </p:txBody>
      </p:sp>
    </p:spTree>
    <p:extLst>
      <p:ext uri="{BB962C8B-B14F-4D97-AF65-F5344CB8AC3E}">
        <p14:creationId xmlns:p14="http://schemas.microsoft.com/office/powerpoint/2010/main" val="2724763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Consider the following sample of promises against fear and anxiety. Identify the distinctive component of each of them.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indent="-171450">
              <a:buFont typeface="Arial"/>
              <a:buChar char="•"/>
            </a:pPr>
            <a:r>
              <a:rPr lang="en-US" dirty="0" smtClean="0"/>
              <a:t>Ps. 23:4</a:t>
            </a:r>
          </a:p>
          <a:p>
            <a:pPr marL="171450" indent="-171450">
              <a:buFont typeface="Arial"/>
              <a:buChar char="•"/>
            </a:pPr>
            <a:r>
              <a:rPr lang="en-US" dirty="0" smtClean="0"/>
              <a:t>Prov. 1:33</a:t>
            </a:r>
          </a:p>
          <a:p>
            <a:pPr marL="171450" indent="-171450">
              <a:buFont typeface="Arial"/>
              <a:buChar char="•"/>
            </a:pPr>
            <a:r>
              <a:rPr lang="en-US" dirty="0" smtClean="0"/>
              <a:t>Hag. 2:5</a:t>
            </a:r>
          </a:p>
          <a:p>
            <a:pPr marL="171450" indent="-171450">
              <a:buFont typeface="Arial"/>
              <a:buChar char="•"/>
            </a:pPr>
            <a:r>
              <a:rPr lang="en-US" dirty="0" smtClean="0"/>
              <a:t>1 Pet. 3:14</a:t>
            </a:r>
          </a:p>
          <a:p>
            <a:r>
              <a:rPr lang="en-US" dirty="0" smtClean="0"/>
              <a:t>1 John 4:18, 19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Fear and anxiety are very common. They also are frequent, destructive, and painful. Common anxiety symptoms include apprehension, worry, insomnia, jitters, tension, headaches, fatigue, dizziness, palpitations, breathlessness, sweating, difficulty in concentrating, and </a:t>
            </a:r>
            <a:r>
              <a:rPr lang="en-US" sz="1200" kern="1200" dirty="0" err="1" smtClean="0">
                <a:solidFill>
                  <a:schemeClr val="tx1"/>
                </a:solidFill>
                <a:effectLst/>
                <a:latin typeface="+mn-lt"/>
                <a:ea typeface="+mn-ea"/>
                <a:cs typeface="+mn-cs"/>
              </a:rPr>
              <a:t>hypervigilance</a:t>
            </a:r>
            <a:r>
              <a:rPr lang="en-US" sz="1200" kern="1200" dirty="0" smtClean="0">
                <a:solidFill>
                  <a:schemeClr val="tx1"/>
                </a:solidFill>
                <a:effectLst/>
                <a:latin typeface="+mn-lt"/>
                <a:ea typeface="+mn-ea"/>
                <a:cs typeface="+mn-cs"/>
              </a:rPr>
              <a:t>. Anxiety also may produce panic attacks. God is interested in freeing us from such undesirable experiences and invites us to trust in Him. </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8</a:t>
            </a:fld>
            <a:endParaRPr lang="en-US"/>
          </a:p>
        </p:txBody>
      </p:sp>
    </p:spTree>
    <p:extLst>
      <p:ext uri="{BB962C8B-B14F-4D97-AF65-F5344CB8AC3E}">
        <p14:creationId xmlns:p14="http://schemas.microsoft.com/office/powerpoint/2010/main" val="1512020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things make you especially afraid, and why? How rational is your fear? What practical steps can you take either to remove the thing that makes you afraid or to alleviate the fear itself?</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t>9</a:t>
            </a:fld>
            <a:endParaRPr lang="en-US"/>
          </a:p>
        </p:txBody>
      </p:sp>
    </p:spTree>
    <p:extLst>
      <p:ext uri="{BB962C8B-B14F-4D97-AF65-F5344CB8AC3E}">
        <p14:creationId xmlns:p14="http://schemas.microsoft.com/office/powerpoint/2010/main" val="399555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BEB3C6-B9CB-9B49-AB55-6CD51D87A6AD}" type="datetimeFigureOut">
              <a:rPr lang="en-US" smtClean="0"/>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61035-E9C1-9D4F-A3B4-521F8FD46670}" type="slidenum">
              <a:rPr lang="en-US" smtClean="0"/>
              <a:t>‹#›</a:t>
            </a:fld>
            <a:endParaRPr lang="en-US"/>
          </a:p>
        </p:txBody>
      </p:sp>
    </p:spTree>
    <p:extLst>
      <p:ext uri="{BB962C8B-B14F-4D97-AF65-F5344CB8AC3E}">
        <p14:creationId xmlns:p14="http://schemas.microsoft.com/office/powerpoint/2010/main" val="2108214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BEB3C6-B9CB-9B49-AB55-6CD51D87A6AD}" type="datetimeFigureOut">
              <a:rPr lang="en-US" smtClean="0"/>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61035-E9C1-9D4F-A3B4-521F8FD46670}" type="slidenum">
              <a:rPr lang="en-US" smtClean="0"/>
              <a:t>‹#›</a:t>
            </a:fld>
            <a:endParaRPr lang="en-US"/>
          </a:p>
        </p:txBody>
      </p:sp>
    </p:spTree>
    <p:extLst>
      <p:ext uri="{BB962C8B-B14F-4D97-AF65-F5344CB8AC3E}">
        <p14:creationId xmlns:p14="http://schemas.microsoft.com/office/powerpoint/2010/main" val="363663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BEB3C6-B9CB-9B49-AB55-6CD51D87A6AD}" type="datetimeFigureOut">
              <a:rPr lang="en-US" smtClean="0"/>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61035-E9C1-9D4F-A3B4-521F8FD46670}" type="slidenum">
              <a:rPr lang="en-US" smtClean="0"/>
              <a:t>‹#›</a:t>
            </a:fld>
            <a:endParaRPr lang="en-US"/>
          </a:p>
        </p:txBody>
      </p:sp>
    </p:spTree>
    <p:extLst>
      <p:ext uri="{BB962C8B-B14F-4D97-AF65-F5344CB8AC3E}">
        <p14:creationId xmlns:p14="http://schemas.microsoft.com/office/powerpoint/2010/main" val="153574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BEB3C6-B9CB-9B49-AB55-6CD51D87A6AD}" type="datetimeFigureOut">
              <a:rPr lang="en-US" smtClean="0"/>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61035-E9C1-9D4F-A3B4-521F8FD46670}" type="slidenum">
              <a:rPr lang="en-US" smtClean="0"/>
              <a:t>‹#›</a:t>
            </a:fld>
            <a:endParaRPr lang="en-US"/>
          </a:p>
        </p:txBody>
      </p:sp>
    </p:spTree>
    <p:extLst>
      <p:ext uri="{BB962C8B-B14F-4D97-AF65-F5344CB8AC3E}">
        <p14:creationId xmlns:p14="http://schemas.microsoft.com/office/powerpoint/2010/main" val="3123765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BEB3C6-B9CB-9B49-AB55-6CD51D87A6AD}" type="datetimeFigureOut">
              <a:rPr lang="en-US" smtClean="0"/>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61035-E9C1-9D4F-A3B4-521F8FD46670}" type="slidenum">
              <a:rPr lang="en-US" smtClean="0"/>
              <a:t>‹#›</a:t>
            </a:fld>
            <a:endParaRPr lang="en-US"/>
          </a:p>
        </p:txBody>
      </p:sp>
    </p:spTree>
    <p:extLst>
      <p:ext uri="{BB962C8B-B14F-4D97-AF65-F5344CB8AC3E}">
        <p14:creationId xmlns:p14="http://schemas.microsoft.com/office/powerpoint/2010/main" val="1168609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BEB3C6-B9CB-9B49-AB55-6CD51D87A6AD}" type="datetimeFigureOut">
              <a:rPr lang="en-US" smtClean="0"/>
              <a:t>3/18/14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61035-E9C1-9D4F-A3B4-521F8FD46670}" type="slidenum">
              <a:rPr lang="en-US" smtClean="0"/>
              <a:t>‹#›</a:t>
            </a:fld>
            <a:endParaRPr lang="en-US"/>
          </a:p>
        </p:txBody>
      </p:sp>
    </p:spTree>
    <p:extLst>
      <p:ext uri="{BB962C8B-B14F-4D97-AF65-F5344CB8AC3E}">
        <p14:creationId xmlns:p14="http://schemas.microsoft.com/office/powerpoint/2010/main" val="1629793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BEB3C6-B9CB-9B49-AB55-6CD51D87A6AD}" type="datetimeFigureOut">
              <a:rPr lang="en-US" smtClean="0"/>
              <a:t>3/18/14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61035-E9C1-9D4F-A3B4-521F8FD46670}" type="slidenum">
              <a:rPr lang="en-US" smtClean="0"/>
              <a:t>‹#›</a:t>
            </a:fld>
            <a:endParaRPr lang="en-US"/>
          </a:p>
        </p:txBody>
      </p:sp>
    </p:spTree>
    <p:extLst>
      <p:ext uri="{BB962C8B-B14F-4D97-AF65-F5344CB8AC3E}">
        <p14:creationId xmlns:p14="http://schemas.microsoft.com/office/powerpoint/2010/main" val="9129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BEB3C6-B9CB-9B49-AB55-6CD51D87A6AD}" type="datetimeFigureOut">
              <a:rPr lang="en-US" smtClean="0"/>
              <a:t>3/18/14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61035-E9C1-9D4F-A3B4-521F8FD46670}" type="slidenum">
              <a:rPr lang="en-US" smtClean="0"/>
              <a:t>‹#›</a:t>
            </a:fld>
            <a:endParaRPr lang="en-US"/>
          </a:p>
        </p:txBody>
      </p:sp>
    </p:spTree>
    <p:extLst>
      <p:ext uri="{BB962C8B-B14F-4D97-AF65-F5344CB8AC3E}">
        <p14:creationId xmlns:p14="http://schemas.microsoft.com/office/powerpoint/2010/main" val="246367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EB3C6-B9CB-9B49-AB55-6CD51D87A6AD}" type="datetimeFigureOut">
              <a:rPr lang="en-US" smtClean="0"/>
              <a:t>3/18/14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61035-E9C1-9D4F-A3B4-521F8FD46670}" type="slidenum">
              <a:rPr lang="en-US" smtClean="0"/>
              <a:t>‹#›</a:t>
            </a:fld>
            <a:endParaRPr lang="en-US"/>
          </a:p>
        </p:txBody>
      </p:sp>
    </p:spTree>
    <p:extLst>
      <p:ext uri="{BB962C8B-B14F-4D97-AF65-F5344CB8AC3E}">
        <p14:creationId xmlns:p14="http://schemas.microsoft.com/office/powerpoint/2010/main" val="106770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EB3C6-B9CB-9B49-AB55-6CD51D87A6AD}" type="datetimeFigureOut">
              <a:rPr lang="en-US" smtClean="0"/>
              <a:t>3/18/14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61035-E9C1-9D4F-A3B4-521F8FD46670}" type="slidenum">
              <a:rPr lang="en-US" smtClean="0"/>
              <a:t>‹#›</a:t>
            </a:fld>
            <a:endParaRPr lang="en-US"/>
          </a:p>
        </p:txBody>
      </p:sp>
    </p:spTree>
    <p:extLst>
      <p:ext uri="{BB962C8B-B14F-4D97-AF65-F5344CB8AC3E}">
        <p14:creationId xmlns:p14="http://schemas.microsoft.com/office/powerpoint/2010/main" val="779806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EB3C6-B9CB-9B49-AB55-6CD51D87A6AD}" type="datetimeFigureOut">
              <a:rPr lang="en-US" smtClean="0"/>
              <a:t>3/18/14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61035-E9C1-9D4F-A3B4-521F8FD46670}" type="slidenum">
              <a:rPr lang="en-US" smtClean="0"/>
              <a:t>‹#›</a:t>
            </a:fld>
            <a:endParaRPr lang="en-US"/>
          </a:p>
        </p:txBody>
      </p:sp>
    </p:spTree>
    <p:extLst>
      <p:ext uri="{BB962C8B-B14F-4D97-AF65-F5344CB8AC3E}">
        <p14:creationId xmlns:p14="http://schemas.microsoft.com/office/powerpoint/2010/main" val="2914017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EB3C6-B9CB-9B49-AB55-6CD51D87A6AD}" type="datetimeFigureOut">
              <a:rPr lang="en-US" smtClean="0"/>
              <a:t>3/18/14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61035-E9C1-9D4F-A3B4-521F8FD46670}" type="slidenum">
              <a:rPr lang="en-US" smtClean="0"/>
              <a:t>‹#›</a:t>
            </a:fld>
            <a:endParaRPr lang="en-US"/>
          </a:p>
        </p:txBody>
      </p:sp>
    </p:spTree>
    <p:extLst>
      <p:ext uri="{BB962C8B-B14F-4D97-AF65-F5344CB8AC3E}">
        <p14:creationId xmlns:p14="http://schemas.microsoft.com/office/powerpoint/2010/main" val="222546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adventistwomensministries.org/" TargetMode="External"/><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4.jpg"/><Relationship Id="rId6" Type="http://schemas.openxmlformats.org/officeDocument/2006/relationships/hyperlink" Target="http://www.adventistwomensministries.org/"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P:\DEPT\WM\_SHARED\2011 Adviosry Resources\2011 ADVISORY CD FILES\3. OUTREACH\OUTREACH\2. Homes of Hope and Healing MInistry  PP\HomesHopeHealing 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2819400" y="6019800"/>
            <a:ext cx="3429000"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200" b="1" dirty="0" smtClean="0">
                <a:solidFill>
                  <a:srgbClr val="FFFFFF"/>
                </a:solidFill>
                <a:latin typeface="Abadi MT Condensed Light"/>
                <a:cs typeface="Abadi MT Condensed Light"/>
              </a:rPr>
              <a:t>General Conference</a:t>
            </a:r>
          </a:p>
          <a:p>
            <a:r>
              <a:rPr lang="en-US" sz="1200" b="1" dirty="0" smtClean="0">
                <a:solidFill>
                  <a:srgbClr val="FFFFFF"/>
                </a:solidFill>
                <a:latin typeface="Abadi MT Condensed Light"/>
                <a:cs typeface="Abadi MT Condensed Light"/>
              </a:rPr>
              <a:t>Women’s Ministries Department</a:t>
            </a:r>
          </a:p>
          <a:p>
            <a:r>
              <a:rPr lang="en-US" sz="1100" b="1" dirty="0" smtClean="0">
                <a:solidFill>
                  <a:srgbClr val="FFFFFF"/>
                </a:solidFill>
                <a:latin typeface="Abadi MT Condensed Light"/>
                <a:cs typeface="Abadi MT Condensed Light"/>
                <a:hlinkClick r:id="rId4"/>
              </a:rPr>
              <a:t>www.adventistwomensministries.org</a:t>
            </a:r>
            <a:r>
              <a:rPr lang="en-US" sz="1100" b="1" dirty="0" smtClean="0">
                <a:solidFill>
                  <a:srgbClr val="FFFFFF"/>
                </a:solidFill>
                <a:latin typeface="Abadi MT Condensed Light"/>
                <a:cs typeface="Abadi MT Condensed Light"/>
              </a:rPr>
              <a:t> </a:t>
            </a:r>
            <a:endParaRPr lang="en-US" sz="1100" b="1" dirty="0">
              <a:solidFill>
                <a:srgbClr val="FFFFFF"/>
              </a:solidFill>
              <a:latin typeface="Abadi MT Condensed Light"/>
              <a:cs typeface="Abadi MT Condensed Light"/>
            </a:endParaRPr>
          </a:p>
        </p:txBody>
      </p:sp>
      <p:pic>
        <p:nvPicPr>
          <p:cNvPr id="6" name="Picture 7" descr="WMLOGO-small"/>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78061" y="5410200"/>
            <a:ext cx="774939" cy="59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9653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7457" cy="6858000"/>
          </a:xfrm>
          <a:prstGeom prst="rect">
            <a:avLst/>
          </a:prstGeom>
        </p:spPr>
      </p:pic>
      <p:sp>
        <p:nvSpPr>
          <p:cNvPr id="2" name="Title 1"/>
          <p:cNvSpPr>
            <a:spLocks noGrp="1"/>
          </p:cNvSpPr>
          <p:nvPr>
            <p:ph type="title"/>
          </p:nvPr>
        </p:nvSpPr>
        <p:spPr>
          <a:xfrm>
            <a:off x="3669066" y="350470"/>
            <a:ext cx="5017734" cy="1143000"/>
          </a:xfrm>
        </p:spPr>
        <p:txBody>
          <a:bodyPr>
            <a:noAutofit/>
          </a:bodyPr>
          <a:lstStyle/>
          <a:p>
            <a:r>
              <a:rPr lang="en-US" b="1" dirty="0" smtClean="0">
                <a:solidFill>
                  <a:srgbClr val="FFFFFF"/>
                </a:solidFill>
                <a:effectLst>
                  <a:outerShdw blurRad="38100" dist="38100" dir="2700000" algn="tl">
                    <a:srgbClr val="000000">
                      <a:alpha val="43137"/>
                    </a:srgbClr>
                  </a:outerShdw>
                </a:effectLst>
              </a:rPr>
              <a:t/>
            </a:r>
            <a:br>
              <a:rPr lang="en-US" b="1" dirty="0" smtClean="0">
                <a:solidFill>
                  <a:srgbClr val="FFFFFF"/>
                </a:solidFill>
                <a:effectLst>
                  <a:outerShdw blurRad="38100" dist="38100" dir="2700000" algn="tl">
                    <a:srgbClr val="000000">
                      <a:alpha val="43137"/>
                    </a:srgbClr>
                  </a:outerShdw>
                </a:effectLst>
              </a:rPr>
            </a:br>
            <a:r>
              <a:rPr lang="en-US" b="1" dirty="0">
                <a:solidFill>
                  <a:srgbClr val="FFFFFF"/>
                </a:solidFill>
                <a:effectLst>
                  <a:outerShdw blurRad="38100" dist="38100" dir="2700000" algn="tl">
                    <a:srgbClr val="000000">
                      <a:alpha val="43137"/>
                    </a:srgbClr>
                  </a:outerShdw>
                </a:effectLst>
              </a:rPr>
              <a:t/>
            </a:r>
            <a:br>
              <a:rPr lang="en-US" b="1" dirty="0">
                <a:solidFill>
                  <a:srgbClr val="FFFFFF"/>
                </a:solidFill>
                <a:effectLst>
                  <a:outerShdw blurRad="38100" dist="38100" dir="2700000" algn="tl">
                    <a:srgbClr val="000000">
                      <a:alpha val="43137"/>
                    </a:srgbClr>
                  </a:outerShdw>
                </a:effectLst>
              </a:rPr>
            </a:br>
            <a:r>
              <a:rPr lang="en-US" b="1" dirty="0" smtClean="0">
                <a:solidFill>
                  <a:srgbClr val="FFFFFF"/>
                </a:solidFill>
                <a:effectLst>
                  <a:outerShdw blurRad="38100" dist="38100" dir="2700000" algn="tl">
                    <a:srgbClr val="000000">
                      <a:alpha val="43137"/>
                    </a:srgbClr>
                  </a:outerShdw>
                </a:effectLst>
              </a:rPr>
              <a:t>Do Not Be Afraid</a:t>
            </a:r>
            <a:br>
              <a:rPr lang="en-US" b="1" dirty="0" smtClean="0">
                <a:solidFill>
                  <a:srgbClr val="FFFFFF"/>
                </a:solidFill>
                <a:effectLst>
                  <a:outerShdw blurRad="38100" dist="38100" dir="2700000" algn="tl">
                    <a:srgbClr val="000000">
                      <a:alpha val="43137"/>
                    </a:srgbClr>
                  </a:outerShdw>
                </a:effectLst>
              </a:rPr>
            </a:br>
            <a:r>
              <a:rPr lang="en-US" dirty="0" smtClean="0">
                <a:solidFill>
                  <a:srgbClr val="FFFFFF"/>
                </a:solidFill>
              </a:rPr>
              <a:t/>
            </a:r>
            <a:br>
              <a:rPr lang="en-US" dirty="0" smtClean="0">
                <a:solidFill>
                  <a:srgbClr val="FFFFFF"/>
                </a:solidFill>
              </a:rPr>
            </a:br>
            <a:endParaRPr lang="en-US" dirty="0">
              <a:solidFill>
                <a:srgbClr val="FFFFFF"/>
              </a:solidFill>
            </a:endParaRPr>
          </a:p>
        </p:txBody>
      </p:sp>
      <p:sp>
        <p:nvSpPr>
          <p:cNvPr id="3" name="Content Placeholder 2"/>
          <p:cNvSpPr>
            <a:spLocks noGrp="1"/>
          </p:cNvSpPr>
          <p:nvPr>
            <p:ph idx="1"/>
          </p:nvPr>
        </p:nvSpPr>
        <p:spPr>
          <a:xfrm>
            <a:off x="1021680" y="2363511"/>
            <a:ext cx="7145528" cy="3145271"/>
          </a:xfrm>
        </p:spPr>
        <p:txBody>
          <a:bodyPr>
            <a:normAutofit/>
          </a:bodyPr>
          <a:lstStyle/>
          <a:p>
            <a:pPr algn="ctr"/>
            <a:r>
              <a:rPr lang="en-US" sz="4000" b="1" dirty="0" smtClean="0"/>
              <a:t>Read Genesis 15:1–3. What was Abram’s source of fear? What valid reasons did he have to fear?</a:t>
            </a:r>
            <a:r>
              <a:rPr lang="en-US" sz="4000" dirty="0" smtClean="0"/>
              <a:t> </a:t>
            </a:r>
          </a:p>
          <a:p>
            <a:pPr algn="ctr"/>
            <a:endParaRPr lang="en-US" sz="4000" dirty="0"/>
          </a:p>
        </p:txBody>
      </p:sp>
    </p:spTree>
    <p:extLst>
      <p:ext uri="{BB962C8B-B14F-4D97-AF65-F5344CB8AC3E}">
        <p14:creationId xmlns:p14="http://schemas.microsoft.com/office/powerpoint/2010/main" val="1416355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7457"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3600" b="1" dirty="0" smtClean="0">
                <a:solidFill>
                  <a:srgbClr val="000090"/>
                </a:solidFill>
                <a:effectLst>
                  <a:outerShdw blurRad="38100" dist="38100" dir="2700000" algn="tl">
                    <a:srgbClr val="000000">
                      <a:alpha val="43137"/>
                    </a:srgbClr>
                  </a:outerShdw>
                </a:effectLst>
              </a:rPr>
              <a:t>God called Abram </a:t>
            </a:r>
            <a:r>
              <a:rPr lang="en-US" sz="3600" dirty="0" smtClean="0"/>
              <a:t>and promised to make him into a great nation. Seeing that years passed by and he had no heir, Abram dwelt on this issue, and it became his favorite worry. </a:t>
            </a:r>
          </a:p>
          <a:p>
            <a:r>
              <a:rPr lang="en-US" sz="3600" b="1" dirty="0" smtClean="0">
                <a:solidFill>
                  <a:srgbClr val="000090"/>
                </a:solidFill>
                <a:effectLst>
                  <a:outerShdw blurRad="38100" dist="38100" dir="2700000" algn="tl">
                    <a:srgbClr val="000000">
                      <a:alpha val="43137"/>
                    </a:srgbClr>
                  </a:outerShdw>
                </a:effectLst>
              </a:rPr>
              <a:t>God’s response to Abram’s concerns was, “ ‘Do not be afraid</a:t>
            </a:r>
            <a:r>
              <a:rPr lang="en-US" sz="3600" b="1" dirty="0" smtClean="0">
                <a:solidFill>
                  <a:schemeClr val="tx2">
                    <a:lumMod val="75000"/>
                  </a:schemeClr>
                </a:solidFill>
                <a:effectLst>
                  <a:outerShdw blurRad="38100" dist="38100" dir="2700000" algn="tl">
                    <a:srgbClr val="000000">
                      <a:alpha val="43137"/>
                    </a:srgbClr>
                  </a:outerShdw>
                </a:effectLst>
              </a:rPr>
              <a:t>…</a:t>
            </a:r>
            <a:r>
              <a:rPr lang="en-US" sz="3600" dirty="0" smtClean="0"/>
              <a:t> I am your shield, your very great reward’ ” </a:t>
            </a:r>
            <a:r>
              <a:rPr lang="en-US" sz="1800" i="1" dirty="0" smtClean="0"/>
              <a:t>(Gen. 15:1, NIV).</a:t>
            </a:r>
            <a:r>
              <a:rPr lang="en-US" sz="1800" dirty="0" smtClean="0"/>
              <a:t> </a:t>
            </a:r>
            <a:endParaRPr lang="en-US" sz="1800" dirty="0"/>
          </a:p>
        </p:txBody>
      </p:sp>
    </p:spTree>
    <p:extLst>
      <p:ext uri="{BB962C8B-B14F-4D97-AF65-F5344CB8AC3E}">
        <p14:creationId xmlns:p14="http://schemas.microsoft.com/office/powerpoint/2010/main" val="16358323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7457"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80680" y="1988302"/>
            <a:ext cx="8229600" cy="4525963"/>
          </a:xfrm>
        </p:spPr>
        <p:txBody>
          <a:bodyPr>
            <a:normAutofit/>
          </a:bodyPr>
          <a:lstStyle/>
          <a:p>
            <a:pPr marL="0" indent="0" algn="ctr">
              <a:buNone/>
            </a:pPr>
            <a:r>
              <a:rPr lang="en-US" sz="4000" b="1" dirty="0" smtClean="0">
                <a:solidFill>
                  <a:srgbClr val="000090"/>
                </a:solidFill>
                <a:effectLst>
                  <a:outerShdw blurRad="38100" dist="38100" dir="2700000" algn="tl">
                    <a:srgbClr val="000000">
                      <a:alpha val="43137"/>
                    </a:srgbClr>
                  </a:outerShdw>
                </a:effectLst>
              </a:rPr>
              <a:t>Anxiety is manifested through distress about uncertainties</a:t>
            </a:r>
            <a:r>
              <a:rPr lang="en-US" sz="4000" dirty="0" smtClean="0">
                <a:solidFill>
                  <a:schemeClr val="tx2">
                    <a:lumMod val="75000"/>
                  </a:schemeClr>
                </a:solidFill>
                <a:effectLst>
                  <a:outerShdw blurRad="38100" dist="38100" dir="2700000" algn="tl">
                    <a:srgbClr val="000000">
                      <a:alpha val="43137"/>
                    </a:srgbClr>
                  </a:outerShdw>
                </a:effectLst>
              </a:rPr>
              <a:t>. </a:t>
            </a:r>
            <a:r>
              <a:rPr lang="en-US" sz="4000" dirty="0" smtClean="0"/>
              <a:t>Such uncertainties may be near or far in the future, and they may not even happen; for the time being, they exist only in the mind. </a:t>
            </a:r>
          </a:p>
          <a:p>
            <a:pPr marL="0" indent="0" algn="ctr">
              <a:buNone/>
            </a:pPr>
            <a:endParaRPr lang="en-US" sz="4000" dirty="0"/>
          </a:p>
        </p:txBody>
      </p:sp>
    </p:spTree>
    <p:extLst>
      <p:ext uri="{BB962C8B-B14F-4D97-AF65-F5344CB8AC3E}">
        <p14:creationId xmlns:p14="http://schemas.microsoft.com/office/powerpoint/2010/main" val="5466926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7457"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74840" y="1815843"/>
            <a:ext cx="8229600" cy="4525963"/>
          </a:xfrm>
        </p:spPr>
        <p:txBody>
          <a:bodyPr>
            <a:normAutofit/>
          </a:bodyPr>
          <a:lstStyle/>
          <a:p>
            <a:pPr algn="ctr"/>
            <a:r>
              <a:rPr lang="en-US" sz="3600" b="1" dirty="0" smtClean="0"/>
              <a:t>How can you best use God’s assurance—“Do not fear”—in whatever situation you are in? How can you remember that no matter what you are facing, God is stronger and bigger than that challenge and that He loves you with a love greater than the fears you have? </a:t>
            </a:r>
            <a:endParaRPr lang="en-US" sz="3600" dirty="0" smtClean="0"/>
          </a:p>
          <a:p>
            <a:pPr algn="ctr"/>
            <a:endParaRPr lang="en-US" sz="3600" dirty="0" smtClean="0"/>
          </a:p>
          <a:p>
            <a:pPr marL="0" indent="0" algn="ctr">
              <a:buNone/>
            </a:pPr>
            <a:endParaRPr lang="en-US" sz="3600" dirty="0"/>
          </a:p>
        </p:txBody>
      </p:sp>
    </p:spTree>
    <p:extLst>
      <p:ext uri="{BB962C8B-B14F-4D97-AF65-F5344CB8AC3E}">
        <p14:creationId xmlns:p14="http://schemas.microsoft.com/office/powerpoint/2010/main" val="15535785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7457" cy="6858000"/>
          </a:xfrm>
          <a:prstGeom prst="rect">
            <a:avLst/>
          </a:prstGeom>
        </p:spPr>
      </p:pic>
      <p:sp>
        <p:nvSpPr>
          <p:cNvPr id="2" name="Title 1"/>
          <p:cNvSpPr>
            <a:spLocks noGrp="1"/>
          </p:cNvSpPr>
          <p:nvPr>
            <p:ph type="title"/>
          </p:nvPr>
        </p:nvSpPr>
        <p:spPr>
          <a:xfrm>
            <a:off x="3422108" y="656952"/>
            <a:ext cx="5264691" cy="1143000"/>
          </a:xfrm>
        </p:spPr>
        <p:txBody>
          <a:bodyPr>
            <a:noAutofit/>
          </a:bodyPr>
          <a:lstStyle/>
          <a:p>
            <a:r>
              <a:rPr lang="en-US" b="1" dirty="0" smtClean="0">
                <a:solidFill>
                  <a:schemeClr val="bg1"/>
                </a:solidFill>
                <a:effectLst>
                  <a:outerShdw blurRad="38100" dist="38100" dir="2700000" algn="tl">
                    <a:srgbClr val="000000">
                      <a:alpha val="43137"/>
                    </a:srgbClr>
                  </a:outerShdw>
                </a:effectLst>
              </a:rPr>
              <a:t>Trust Against Anxiety</a:t>
            </a:r>
            <a:br>
              <a:rPr lang="en-US" b="1" dirty="0" smtClean="0">
                <a:solidFill>
                  <a:schemeClr val="bg1"/>
                </a:solidFill>
                <a:effectLst>
                  <a:outerShdw blurRad="38100" dist="38100" dir="2700000" algn="tl">
                    <a:srgbClr val="000000">
                      <a:alpha val="43137"/>
                    </a:srgbClr>
                  </a:outerShdw>
                </a:effectLst>
              </a:rPr>
            </a:br>
            <a:endParaRPr lang="en-US" b="1" dirty="0">
              <a:solidFill>
                <a:schemeClr val="bg1"/>
              </a:solidFill>
            </a:endParaRPr>
          </a:p>
        </p:txBody>
      </p:sp>
      <p:sp>
        <p:nvSpPr>
          <p:cNvPr id="3" name="Content Placeholder 2"/>
          <p:cNvSpPr>
            <a:spLocks noGrp="1"/>
          </p:cNvSpPr>
          <p:nvPr>
            <p:ph idx="1"/>
          </p:nvPr>
        </p:nvSpPr>
        <p:spPr>
          <a:xfrm>
            <a:off x="473524" y="2111790"/>
            <a:ext cx="8229600" cy="3515736"/>
          </a:xfrm>
        </p:spPr>
        <p:txBody>
          <a:bodyPr>
            <a:normAutofit/>
          </a:bodyPr>
          <a:lstStyle/>
          <a:p>
            <a:pPr algn="ctr"/>
            <a:r>
              <a:rPr lang="en-US" sz="4000" b="1" dirty="0" smtClean="0"/>
              <a:t>Reflect on the comforting words of Jesus to His disciples in John 14:1, 2. What happened immediately before? Where does He direct their thoughts?</a:t>
            </a:r>
            <a:endParaRPr lang="en-US" sz="4000" dirty="0"/>
          </a:p>
        </p:txBody>
      </p:sp>
    </p:spTree>
    <p:extLst>
      <p:ext uri="{BB962C8B-B14F-4D97-AF65-F5344CB8AC3E}">
        <p14:creationId xmlns:p14="http://schemas.microsoft.com/office/powerpoint/2010/main" val="6436118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7457"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6172" y="2123642"/>
            <a:ext cx="8229600" cy="3956765"/>
          </a:xfrm>
        </p:spPr>
        <p:txBody>
          <a:bodyPr>
            <a:normAutofit/>
          </a:bodyPr>
          <a:lstStyle/>
          <a:p>
            <a:pPr marL="0" indent="0" algn="ctr">
              <a:buNone/>
            </a:pPr>
            <a:r>
              <a:rPr lang="en-US" sz="4000" b="1" dirty="0" smtClean="0">
                <a:solidFill>
                  <a:srgbClr val="000090"/>
                </a:solidFill>
                <a:effectLst>
                  <a:outerShdw blurRad="38100" dist="38100" dir="2700000" algn="tl">
                    <a:srgbClr val="000000">
                      <a:alpha val="43137"/>
                    </a:srgbClr>
                  </a:outerShdw>
                </a:effectLst>
              </a:rPr>
              <a:t>These loving words encourage trust. </a:t>
            </a:r>
            <a:r>
              <a:rPr lang="en-US" sz="4000" dirty="0" smtClean="0"/>
              <a:t>Trust in the Father, trust in Jesus, because this is a trust that can free the troubled heart from gazing at the future in distress.</a:t>
            </a:r>
            <a:endParaRPr lang="en-US" sz="4000" dirty="0"/>
          </a:p>
        </p:txBody>
      </p:sp>
    </p:spTree>
    <p:extLst>
      <p:ext uri="{BB962C8B-B14F-4D97-AF65-F5344CB8AC3E}">
        <p14:creationId xmlns:p14="http://schemas.microsoft.com/office/powerpoint/2010/main" val="5995818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41" y="0"/>
            <a:ext cx="9507119"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24904" y="1873758"/>
            <a:ext cx="7363820" cy="4097960"/>
          </a:xfrm>
        </p:spPr>
        <p:txBody>
          <a:bodyPr>
            <a:normAutofit/>
          </a:bodyPr>
          <a:lstStyle/>
          <a:p>
            <a:pPr algn="ctr"/>
            <a:r>
              <a:rPr lang="en-US" sz="4000" b="1" dirty="0" smtClean="0"/>
              <a:t>How does the psalmist compare trust in God with trust in humanity</a:t>
            </a:r>
            <a:r>
              <a:rPr lang="en-US" sz="3600" b="1" dirty="0" smtClean="0"/>
              <a:t>? </a:t>
            </a:r>
            <a:r>
              <a:rPr lang="en-US" sz="3600" i="1" dirty="0" smtClean="0"/>
              <a:t>Ps. 118:8, 9.</a:t>
            </a:r>
            <a:endParaRPr lang="en-US" sz="4000" dirty="0" smtClean="0"/>
          </a:p>
          <a:p>
            <a:pPr marL="0" indent="0" algn="ctr">
              <a:buNone/>
            </a:pPr>
            <a:r>
              <a:rPr lang="en-US" sz="4400" b="1" dirty="0" smtClean="0">
                <a:solidFill>
                  <a:schemeClr val="tx2">
                    <a:lumMod val="75000"/>
                  </a:schemeClr>
                </a:solidFill>
                <a:effectLst>
                  <a:outerShdw blurRad="38100" dist="38100" dir="2700000" algn="tl">
                    <a:srgbClr val="000000">
                      <a:alpha val="43137"/>
                    </a:srgbClr>
                  </a:outerShdw>
                </a:effectLst>
              </a:rPr>
              <a:t>Humans can be fickle and moody, whereas God and His promises never change. </a:t>
            </a:r>
          </a:p>
          <a:p>
            <a:pPr algn="ctr"/>
            <a:endParaRPr lang="en-US" sz="3600" dirty="0"/>
          </a:p>
        </p:txBody>
      </p:sp>
    </p:spTree>
    <p:extLst>
      <p:ext uri="{BB962C8B-B14F-4D97-AF65-F5344CB8AC3E}">
        <p14:creationId xmlns:p14="http://schemas.microsoft.com/office/powerpoint/2010/main" val="6121319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2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7457"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4951" y="1872440"/>
            <a:ext cx="8042289" cy="4525963"/>
          </a:xfrm>
        </p:spPr>
        <p:txBody>
          <a:bodyPr>
            <a:noAutofit/>
          </a:bodyPr>
          <a:lstStyle/>
          <a:p>
            <a:pPr algn="ctr"/>
            <a:r>
              <a:rPr lang="en-US" b="1" dirty="0" smtClean="0"/>
              <a:t>Spend a few moments remembering the times when God has answered your prayers or provided the best for you. </a:t>
            </a:r>
          </a:p>
          <a:p>
            <a:pPr algn="ctr"/>
            <a:r>
              <a:rPr lang="en-US" b="1" dirty="0" smtClean="0"/>
              <a:t>How can previous experiences such as these help you to enhance your trust in your heavenly Father today for whatever difficult situation you are facing and for whatever is making you feel anxious and worried?</a:t>
            </a:r>
            <a:endParaRPr lang="en-US" dirty="0" smtClean="0"/>
          </a:p>
          <a:p>
            <a:pPr algn="ctr"/>
            <a:endParaRPr lang="en-US" dirty="0"/>
          </a:p>
        </p:txBody>
      </p:sp>
    </p:spTree>
    <p:extLst>
      <p:ext uri="{BB962C8B-B14F-4D97-AF65-F5344CB8AC3E}">
        <p14:creationId xmlns:p14="http://schemas.microsoft.com/office/powerpoint/2010/main" val="4418065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7457" cy="6858000"/>
          </a:xfrm>
          <a:prstGeom prst="rect">
            <a:avLst/>
          </a:prstGeom>
        </p:spPr>
      </p:pic>
      <p:sp>
        <p:nvSpPr>
          <p:cNvPr id="2" name="Title 1"/>
          <p:cNvSpPr>
            <a:spLocks noGrp="1"/>
          </p:cNvSpPr>
          <p:nvPr>
            <p:ph type="title"/>
          </p:nvPr>
        </p:nvSpPr>
        <p:spPr>
          <a:xfrm>
            <a:off x="3157512" y="369428"/>
            <a:ext cx="5529287" cy="1143000"/>
          </a:xfrm>
        </p:spPr>
        <p:txBody>
          <a:bodyPr>
            <a:noAutofit/>
          </a:bodyPr>
          <a:lstStyle/>
          <a:p>
            <a:r>
              <a:rPr lang="en-US" b="1" dirty="0" smtClean="0">
                <a:solidFill>
                  <a:srgbClr val="FFFFFF"/>
                </a:solidFill>
                <a:effectLst>
                  <a:outerShdw blurRad="38100" dist="38100" dir="2700000" algn="tl">
                    <a:srgbClr val="000000">
                      <a:alpha val="43137"/>
                    </a:srgbClr>
                  </a:outerShdw>
                </a:effectLst>
              </a:rPr>
              <a:t/>
            </a:r>
            <a:br>
              <a:rPr lang="en-US" b="1" dirty="0" smtClean="0">
                <a:solidFill>
                  <a:srgbClr val="FFFFFF"/>
                </a:solidFill>
                <a:effectLst>
                  <a:outerShdw blurRad="38100" dist="38100" dir="2700000" algn="tl">
                    <a:srgbClr val="000000">
                      <a:alpha val="43137"/>
                    </a:srgbClr>
                  </a:outerShdw>
                </a:effectLst>
              </a:rPr>
            </a:br>
            <a:r>
              <a:rPr lang="en-US" b="1" dirty="0">
                <a:solidFill>
                  <a:srgbClr val="FFFFFF"/>
                </a:solidFill>
                <a:effectLst>
                  <a:outerShdw blurRad="38100" dist="38100" dir="2700000" algn="tl">
                    <a:srgbClr val="000000">
                      <a:alpha val="43137"/>
                    </a:srgbClr>
                  </a:outerShdw>
                </a:effectLst>
              </a:rPr>
              <a:t/>
            </a:r>
            <a:br>
              <a:rPr lang="en-US" b="1" dirty="0">
                <a:solidFill>
                  <a:srgbClr val="FFFFFF"/>
                </a:solidFill>
                <a:effectLst>
                  <a:outerShdw blurRad="38100" dist="38100" dir="2700000" algn="tl">
                    <a:srgbClr val="000000">
                      <a:alpha val="43137"/>
                    </a:srgbClr>
                  </a:outerShdw>
                </a:effectLst>
              </a:rPr>
            </a:br>
            <a:r>
              <a:rPr lang="en-US" b="1" dirty="0" smtClean="0">
                <a:solidFill>
                  <a:srgbClr val="FFFFFF"/>
                </a:solidFill>
                <a:effectLst>
                  <a:outerShdw blurRad="38100" dist="38100" dir="2700000" algn="tl">
                    <a:srgbClr val="000000">
                      <a:alpha val="43137"/>
                    </a:srgbClr>
                  </a:outerShdw>
                </a:effectLst>
              </a:rPr>
              <a:t>Of Birds and Lilies</a:t>
            </a:r>
            <a:br>
              <a:rPr lang="en-US" b="1" dirty="0" smtClean="0">
                <a:solidFill>
                  <a:srgbClr val="FFFFFF"/>
                </a:solidFill>
                <a:effectLst>
                  <a:outerShdw blurRad="38100" dist="38100" dir="2700000" algn="tl">
                    <a:srgbClr val="000000">
                      <a:alpha val="43137"/>
                    </a:srgbClr>
                  </a:outerShdw>
                </a:effectLst>
              </a:rPr>
            </a:br>
            <a:r>
              <a:rPr lang="en-US" b="1" dirty="0" smtClean="0">
                <a:solidFill>
                  <a:srgbClr val="FFFFFF"/>
                </a:solidFill>
              </a:rPr>
              <a:t/>
            </a:r>
            <a:br>
              <a:rPr lang="en-US" b="1" dirty="0" smtClean="0">
                <a:solidFill>
                  <a:srgbClr val="FFFFFF"/>
                </a:solidFill>
              </a:rPr>
            </a:br>
            <a:endParaRPr lang="en-US" b="1" dirty="0">
              <a:solidFill>
                <a:srgbClr val="FFFFFF"/>
              </a:solidFill>
            </a:endParaRPr>
          </a:p>
        </p:txBody>
      </p:sp>
      <p:sp>
        <p:nvSpPr>
          <p:cNvPr id="3" name="Content Placeholder 2"/>
          <p:cNvSpPr>
            <a:spLocks noGrp="1"/>
          </p:cNvSpPr>
          <p:nvPr>
            <p:ph idx="1"/>
          </p:nvPr>
        </p:nvSpPr>
        <p:spPr>
          <a:xfrm>
            <a:off x="772194" y="1761603"/>
            <a:ext cx="7540217" cy="4525963"/>
          </a:xfrm>
        </p:spPr>
        <p:txBody>
          <a:bodyPr/>
          <a:lstStyle/>
          <a:p>
            <a:r>
              <a:rPr lang="en-US" b="1" dirty="0" smtClean="0"/>
              <a:t>Aside from Jesus’ kind advice to avoid worry, what lessons can we obtain from this segment of the Sermon on the Mount? </a:t>
            </a:r>
            <a:r>
              <a:rPr lang="en-US" sz="2800" i="1" dirty="0" smtClean="0"/>
              <a:t>Matt. 6:25–33</a:t>
            </a:r>
            <a:r>
              <a:rPr lang="en-US" sz="2800" dirty="0" smtClean="0"/>
              <a:t>.</a:t>
            </a:r>
          </a:p>
          <a:p>
            <a:endParaRPr lang="en-US" sz="1100" dirty="0" smtClean="0"/>
          </a:p>
          <a:p>
            <a:pPr marL="0" indent="0" algn="ctr">
              <a:buNone/>
            </a:pPr>
            <a:r>
              <a:rPr lang="en-US" dirty="0" smtClean="0"/>
              <a:t>Through this powerful text Jesus teaches a number of principles that, </a:t>
            </a:r>
            <a:r>
              <a:rPr lang="en-US" b="1" dirty="0" smtClean="0">
                <a:solidFill>
                  <a:srgbClr val="000090"/>
                </a:solidFill>
                <a:effectLst>
                  <a:outerShdw blurRad="38100" dist="38100" dir="2700000" algn="tl">
                    <a:srgbClr val="000000">
                      <a:alpha val="43137"/>
                    </a:srgbClr>
                  </a:outerShdw>
                </a:effectLst>
              </a:rPr>
              <a:t>if seriously followed, can protect the believer from much distress. </a:t>
            </a:r>
          </a:p>
          <a:p>
            <a:endParaRPr lang="en-US" dirty="0"/>
          </a:p>
        </p:txBody>
      </p:sp>
    </p:spTree>
    <p:extLst>
      <p:ext uri="{BB962C8B-B14F-4D97-AF65-F5344CB8AC3E}">
        <p14:creationId xmlns:p14="http://schemas.microsoft.com/office/powerpoint/2010/main" val="3217786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7457"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64815"/>
            <a:ext cx="8229600" cy="4525963"/>
          </a:xfrm>
        </p:spPr>
        <p:txBody>
          <a:bodyPr/>
          <a:lstStyle/>
          <a:p>
            <a:r>
              <a:rPr lang="en-US" b="1" i="1" dirty="0" smtClean="0">
                <a:solidFill>
                  <a:srgbClr val="006600"/>
                </a:solidFill>
                <a:effectLst>
                  <a:outerShdw blurRad="38100" dist="38100" dir="2700000" algn="tl">
                    <a:srgbClr val="000000">
                      <a:alpha val="43137"/>
                    </a:srgbClr>
                  </a:outerShdw>
                </a:effectLst>
              </a:rPr>
              <a:t>Keep things in perspective (vs. 25).</a:t>
            </a:r>
            <a:r>
              <a:rPr lang="en-US" i="1" dirty="0" smtClean="0">
                <a:solidFill>
                  <a:srgbClr val="006600"/>
                </a:solidFill>
                <a:effectLst>
                  <a:outerShdw blurRad="38100" dist="38100" dir="2700000" algn="tl">
                    <a:srgbClr val="000000">
                      <a:alpha val="43137"/>
                    </a:srgbClr>
                  </a:outerShdw>
                </a:effectLst>
              </a:rPr>
              <a:t> </a:t>
            </a:r>
            <a:r>
              <a:rPr lang="en-US" dirty="0" smtClean="0"/>
              <a:t>A hectic schedule may make us lose sight of the truly important things.</a:t>
            </a:r>
          </a:p>
          <a:p>
            <a:r>
              <a:rPr lang="en-US" b="1" i="1" dirty="0" smtClean="0">
                <a:solidFill>
                  <a:srgbClr val="006600"/>
                </a:solidFill>
                <a:effectLst>
                  <a:outerShdw blurRad="38100" dist="38100" dir="2700000" algn="tl">
                    <a:srgbClr val="000000">
                      <a:alpha val="43137"/>
                    </a:srgbClr>
                  </a:outerShdw>
                </a:effectLst>
              </a:rPr>
              <a:t>Become inspired by simple things from nature (vss. 26, 28–30)</a:t>
            </a:r>
            <a:r>
              <a:rPr lang="en-US" b="1" dirty="0" smtClean="0">
                <a:solidFill>
                  <a:srgbClr val="006600"/>
                </a:solidFill>
                <a:effectLst>
                  <a:outerShdw blurRad="38100" dist="38100" dir="2700000" algn="tl">
                    <a:srgbClr val="000000">
                      <a:alpha val="43137"/>
                    </a:srgbClr>
                  </a:outerShdw>
                </a:effectLst>
              </a:rPr>
              <a:t>. </a:t>
            </a:r>
            <a:r>
              <a:rPr lang="en-US" dirty="0" smtClean="0"/>
              <a:t>Sparrows and lilies are among the most common things in nature. Jesus chose them as a contrast to the immense complexity of human beings.</a:t>
            </a:r>
          </a:p>
          <a:p>
            <a:endParaRPr lang="en-US" dirty="0"/>
          </a:p>
        </p:txBody>
      </p:sp>
    </p:spTree>
    <p:extLst>
      <p:ext uri="{BB962C8B-B14F-4D97-AF65-F5344CB8AC3E}">
        <p14:creationId xmlns:p14="http://schemas.microsoft.com/office/powerpoint/2010/main" val="7697243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7457" cy="6858000"/>
          </a:xfrm>
          <a:prstGeom prst="rect">
            <a:avLst/>
          </a:prstGeom>
        </p:spPr>
      </p:pic>
      <p:sp>
        <p:nvSpPr>
          <p:cNvPr id="3" name="Subtitle 2"/>
          <p:cNvSpPr>
            <a:spLocks noGrp="1"/>
          </p:cNvSpPr>
          <p:nvPr>
            <p:ph type="subTitle" idx="1"/>
          </p:nvPr>
        </p:nvSpPr>
        <p:spPr/>
        <p:txBody>
          <a:bodyPr>
            <a:normAutofit/>
          </a:bodyPr>
          <a:lstStyle/>
          <a:p>
            <a:r>
              <a:rPr lang="en-US" sz="1800" dirty="0" smtClean="0">
                <a:latin typeface="Adobe Caslon Pro"/>
                <a:cs typeface="Adobe Caslon Pro"/>
              </a:rPr>
              <a:t>By Julian </a:t>
            </a:r>
            <a:r>
              <a:rPr lang="en-US" sz="1800" dirty="0" err="1" smtClean="0">
                <a:latin typeface="Adobe Caslon Pro"/>
                <a:cs typeface="Adobe Caslon Pro"/>
              </a:rPr>
              <a:t>Melgosa</a:t>
            </a:r>
            <a:endParaRPr lang="en-US" sz="1800" dirty="0">
              <a:latin typeface="Adobe Caslon Pro"/>
              <a:cs typeface="Adobe Caslon Pro"/>
            </a:endParaRPr>
          </a:p>
        </p:txBody>
      </p:sp>
      <p:pic>
        <p:nvPicPr>
          <p:cNvPr id="11" name="Picture 7" descr="WMLOGO-smal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01861" y="5410200"/>
            <a:ext cx="774939" cy="59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j041180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298665"/>
            <a:ext cx="3597252" cy="3597252"/>
          </a:xfrm>
          <a:prstGeom prst="rect">
            <a:avLst/>
          </a:prstGeom>
        </p:spPr>
      </p:pic>
      <p:sp>
        <p:nvSpPr>
          <p:cNvPr id="2" name="Title 1"/>
          <p:cNvSpPr>
            <a:spLocks noGrp="1"/>
          </p:cNvSpPr>
          <p:nvPr>
            <p:ph type="ctrTitle"/>
          </p:nvPr>
        </p:nvSpPr>
        <p:spPr>
          <a:xfrm>
            <a:off x="721080" y="2447963"/>
            <a:ext cx="7772400" cy="1470025"/>
          </a:xfrm>
        </p:spPr>
        <p:txBody>
          <a:bodyPr>
            <a:normAutofit fontScale="90000"/>
          </a:bodyPr>
          <a:lstStyle/>
          <a:p>
            <a:r>
              <a:rPr lang="en-US" b="1" dirty="0" smtClean="0">
                <a:solidFill>
                  <a:srgbClr val="000000"/>
                </a:solidFill>
                <a:effectLst>
                  <a:outerShdw blurRad="38100" dist="38100" dir="2700000" algn="tl">
                    <a:srgbClr val="000000">
                      <a:alpha val="43137"/>
                    </a:srgbClr>
                  </a:outerShdw>
                </a:effectLst>
                <a:latin typeface="Adobe Caslon Pro Bold"/>
                <a:cs typeface="Adobe Caslon Pro Bold"/>
              </a:rPr>
              <a:t>LESSON|2</a:t>
            </a:r>
            <a:r>
              <a:rPr lang="en-US" b="1" dirty="0">
                <a:solidFill>
                  <a:srgbClr val="000000"/>
                </a:solidFill>
                <a:effectLst>
                  <a:outerShdw blurRad="38100" dist="38100" dir="2700000" algn="tl">
                    <a:srgbClr val="000000">
                      <a:alpha val="43137"/>
                    </a:srgbClr>
                  </a:outerShdw>
                </a:effectLst>
                <a:latin typeface="Adobe Caslon Pro Bold"/>
                <a:cs typeface="Adobe Caslon Pro Bold"/>
              </a:rPr>
              <a:t/>
            </a:r>
            <a:br>
              <a:rPr lang="en-US" b="1" dirty="0">
                <a:solidFill>
                  <a:srgbClr val="000000"/>
                </a:solidFill>
                <a:effectLst>
                  <a:outerShdw blurRad="38100" dist="38100" dir="2700000" algn="tl">
                    <a:srgbClr val="000000">
                      <a:alpha val="43137"/>
                    </a:srgbClr>
                  </a:outerShdw>
                </a:effectLst>
                <a:latin typeface="Adobe Caslon Pro Bold"/>
                <a:cs typeface="Adobe Caslon Pro Bold"/>
              </a:rPr>
            </a:br>
            <a:r>
              <a:rPr lang="en-US" b="1" dirty="0" smtClean="0">
                <a:solidFill>
                  <a:srgbClr val="008040"/>
                </a:solidFill>
                <a:effectLst>
                  <a:outerShdw blurRad="38100" dist="38100" dir="2700000" algn="tl">
                    <a:srgbClr val="000000">
                      <a:alpha val="43137"/>
                    </a:srgbClr>
                  </a:outerShdw>
                </a:effectLst>
                <a:latin typeface="Adobe Caslon Pro Bold"/>
                <a:cs typeface="Adobe Caslon Pro Bold"/>
              </a:rPr>
              <a:t>Divine Provision </a:t>
            </a:r>
            <a:br>
              <a:rPr lang="en-US" b="1" dirty="0" smtClean="0">
                <a:solidFill>
                  <a:srgbClr val="008040"/>
                </a:solidFill>
                <a:effectLst>
                  <a:outerShdw blurRad="38100" dist="38100" dir="2700000" algn="tl">
                    <a:srgbClr val="000000">
                      <a:alpha val="43137"/>
                    </a:srgbClr>
                  </a:outerShdw>
                </a:effectLst>
                <a:latin typeface="Adobe Caslon Pro Bold"/>
                <a:cs typeface="Adobe Caslon Pro Bold"/>
              </a:rPr>
            </a:br>
            <a:r>
              <a:rPr lang="en-US" b="1" i="1" dirty="0" smtClean="0">
                <a:solidFill>
                  <a:srgbClr val="008040"/>
                </a:solidFill>
                <a:effectLst>
                  <a:outerShdw blurRad="38100" dist="38100" dir="2700000" algn="tl">
                    <a:srgbClr val="000000">
                      <a:alpha val="43137"/>
                    </a:srgbClr>
                  </a:outerShdw>
                </a:effectLst>
                <a:latin typeface="Adobe Caslon Pro Bold"/>
                <a:cs typeface="Adobe Caslon Pro Bold"/>
              </a:rPr>
              <a:t>for</a:t>
            </a:r>
            <a:r>
              <a:rPr lang="en-US" b="1" dirty="0" smtClean="0">
                <a:solidFill>
                  <a:srgbClr val="008040"/>
                </a:solidFill>
                <a:effectLst>
                  <a:outerShdw blurRad="38100" dist="38100" dir="2700000" algn="tl">
                    <a:srgbClr val="000000">
                      <a:alpha val="43137"/>
                    </a:srgbClr>
                  </a:outerShdw>
                </a:effectLst>
                <a:latin typeface="Adobe Caslon Pro Bold"/>
                <a:cs typeface="Adobe Caslon Pro Bold"/>
              </a:rPr>
              <a:t> Anxiety</a:t>
            </a:r>
            <a:br>
              <a:rPr lang="en-US" b="1" dirty="0" smtClean="0">
                <a:solidFill>
                  <a:srgbClr val="008040"/>
                </a:solidFill>
                <a:effectLst>
                  <a:outerShdw blurRad="38100" dist="38100" dir="2700000" algn="tl">
                    <a:srgbClr val="000000">
                      <a:alpha val="43137"/>
                    </a:srgbClr>
                  </a:outerShdw>
                </a:effectLst>
                <a:latin typeface="Adobe Caslon Pro Bold"/>
                <a:cs typeface="Adobe Caslon Pro Bold"/>
              </a:rPr>
            </a:br>
            <a:endParaRPr lang="en-US" dirty="0">
              <a:solidFill>
                <a:srgbClr val="008040"/>
              </a:solidFill>
              <a:latin typeface="Adobe Caslon Pro Bold"/>
              <a:cs typeface="Adobe Caslon Pro Bold"/>
            </a:endParaRPr>
          </a:p>
        </p:txBody>
      </p:sp>
      <p:sp>
        <p:nvSpPr>
          <p:cNvPr id="12" name="Subtitle 2"/>
          <p:cNvSpPr txBox="1">
            <a:spLocks/>
          </p:cNvSpPr>
          <p:nvPr/>
        </p:nvSpPr>
        <p:spPr>
          <a:xfrm>
            <a:off x="2743200" y="6019800"/>
            <a:ext cx="3429000"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200" dirty="0" smtClean="0">
                <a:solidFill>
                  <a:srgbClr val="000000"/>
                </a:solidFill>
                <a:latin typeface="Calibri" pitchFamily="34" charset="0"/>
                <a:cs typeface="Calibri" pitchFamily="34" charset="0"/>
              </a:rPr>
              <a:t>General Conference</a:t>
            </a:r>
          </a:p>
          <a:p>
            <a:r>
              <a:rPr lang="en-US" sz="1200" dirty="0" smtClean="0">
                <a:solidFill>
                  <a:srgbClr val="000000"/>
                </a:solidFill>
                <a:latin typeface="Calibri" pitchFamily="34" charset="0"/>
                <a:cs typeface="Calibri" pitchFamily="34" charset="0"/>
              </a:rPr>
              <a:t>Women’s Ministries Department</a:t>
            </a:r>
          </a:p>
          <a:p>
            <a:r>
              <a:rPr lang="en-US" sz="1200" dirty="0" smtClean="0">
                <a:solidFill>
                  <a:srgbClr val="000000"/>
                </a:solidFill>
                <a:latin typeface="Calibri" pitchFamily="34" charset="0"/>
                <a:cs typeface="Calibri" pitchFamily="34" charset="0"/>
                <a:hlinkClick r:id="rId6"/>
              </a:rPr>
              <a:t>www.adventistwomensministries.org</a:t>
            </a:r>
            <a:r>
              <a:rPr lang="en-US" sz="1200" dirty="0" smtClean="0">
                <a:solidFill>
                  <a:srgbClr val="000000"/>
                </a:solidFill>
                <a:latin typeface="Calibri" pitchFamily="34" charset="0"/>
                <a:cs typeface="Calibri" pitchFamily="34" charset="0"/>
              </a:rPr>
              <a:t> </a:t>
            </a:r>
            <a:endParaRPr lang="en-US" sz="1200"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27020573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 y="0"/>
            <a:ext cx="9147457"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39560" y="1959606"/>
            <a:ext cx="8229600" cy="3822538"/>
          </a:xfrm>
        </p:spPr>
        <p:txBody>
          <a:bodyPr>
            <a:normAutofit/>
          </a:bodyPr>
          <a:lstStyle/>
          <a:p>
            <a:r>
              <a:rPr lang="en-US" sz="3600" b="1" i="1" dirty="0" smtClean="0">
                <a:solidFill>
                  <a:srgbClr val="006600"/>
                </a:solidFill>
                <a:effectLst>
                  <a:outerShdw blurRad="38100" dist="38100" dir="2700000" algn="tl">
                    <a:srgbClr val="000000">
                      <a:alpha val="43137"/>
                    </a:srgbClr>
                  </a:outerShdw>
                </a:effectLst>
              </a:rPr>
              <a:t>Worry is useless and pointless (vs. 27). </a:t>
            </a:r>
            <a:r>
              <a:rPr lang="en-US" sz="3600" dirty="0" smtClean="0"/>
              <a:t>Examining problems in order to find possible solutions may be productive, but worrying for the sake of worrying not only does nothing to solve the issue but magnifies the negative side of things. </a:t>
            </a:r>
          </a:p>
          <a:p>
            <a:endParaRPr lang="en-US" sz="3600" dirty="0"/>
          </a:p>
        </p:txBody>
      </p:sp>
    </p:spTree>
    <p:extLst>
      <p:ext uri="{BB962C8B-B14F-4D97-AF65-F5344CB8AC3E}">
        <p14:creationId xmlns:p14="http://schemas.microsoft.com/office/powerpoint/2010/main" val="11834384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7457"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41964"/>
            <a:ext cx="8229600" cy="4048715"/>
          </a:xfrm>
        </p:spPr>
        <p:txBody>
          <a:bodyPr/>
          <a:lstStyle/>
          <a:p>
            <a:r>
              <a:rPr lang="en-US" b="1" i="1" dirty="0" smtClean="0">
                <a:solidFill>
                  <a:srgbClr val="006600"/>
                </a:solidFill>
                <a:effectLst>
                  <a:outerShdw blurRad="38100" dist="38100" dir="2700000" algn="tl">
                    <a:srgbClr val="000000">
                      <a:alpha val="43137"/>
                    </a:srgbClr>
                  </a:outerShdw>
                </a:effectLst>
              </a:rPr>
              <a:t>Straighten out your priorities (vs. 33).</a:t>
            </a:r>
            <a:r>
              <a:rPr lang="en-US" i="1" dirty="0" smtClean="0">
                <a:solidFill>
                  <a:srgbClr val="006600"/>
                </a:solidFill>
                <a:effectLst>
                  <a:outerShdw blurRad="38100" dist="38100" dir="2700000" algn="tl">
                    <a:srgbClr val="000000">
                      <a:alpha val="43137"/>
                    </a:srgbClr>
                  </a:outerShdw>
                </a:effectLst>
              </a:rPr>
              <a:t> </a:t>
            </a:r>
            <a:r>
              <a:rPr lang="en-US" dirty="0" smtClean="0"/>
              <a:t>Christians sometimes may be caught in the whirl of materialism or other things that can distract them from what really matters in life; thus Jesus reminds them: “ ‘</a:t>
            </a:r>
            <a:r>
              <a:rPr lang="en-US" i="1" dirty="0" smtClean="0"/>
              <a:t>Seek first the kingdom of God and His righteousness, and all these things shall be added to you</a:t>
            </a:r>
            <a:r>
              <a:rPr lang="en-US" dirty="0" smtClean="0"/>
              <a:t>’ ” </a:t>
            </a:r>
            <a:r>
              <a:rPr lang="en-US" i="1" dirty="0" smtClean="0"/>
              <a:t>(NKJV).</a:t>
            </a:r>
            <a:endParaRPr lang="en-US" dirty="0" smtClean="0"/>
          </a:p>
          <a:p>
            <a:endParaRPr lang="en-US" dirty="0" smtClean="0"/>
          </a:p>
          <a:p>
            <a:endParaRPr lang="en-US" dirty="0"/>
          </a:p>
        </p:txBody>
      </p:sp>
    </p:spTree>
    <p:extLst>
      <p:ext uri="{BB962C8B-B14F-4D97-AF65-F5344CB8AC3E}">
        <p14:creationId xmlns:p14="http://schemas.microsoft.com/office/powerpoint/2010/main" val="35689994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7457"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005943"/>
            <a:ext cx="8229600" cy="4525963"/>
          </a:xfrm>
        </p:spPr>
        <p:txBody>
          <a:bodyPr>
            <a:normAutofit/>
          </a:bodyPr>
          <a:lstStyle/>
          <a:p>
            <a:pPr marL="0" indent="0" algn="ctr">
              <a:buNone/>
            </a:pPr>
            <a:r>
              <a:rPr lang="en-US" sz="4000" b="1" dirty="0" smtClean="0">
                <a:solidFill>
                  <a:srgbClr val="000090"/>
                </a:solidFill>
                <a:effectLst>
                  <a:outerShdw blurRad="38100" dist="38100" dir="2700000" algn="tl">
                    <a:srgbClr val="000000">
                      <a:alpha val="43137"/>
                    </a:srgbClr>
                  </a:outerShdw>
                </a:effectLst>
              </a:rPr>
              <a:t>Winston Churchill said: “I remember the story of the old man who said on his deathbed that he had a lot of trouble in his life, most of which had never happened.”</a:t>
            </a:r>
          </a:p>
          <a:p>
            <a:pPr marL="0" indent="0" algn="ctr">
              <a:buNone/>
            </a:pPr>
            <a:endParaRPr lang="en-US" sz="4000" dirty="0">
              <a:solidFill>
                <a:srgbClr val="000090"/>
              </a:solidFill>
            </a:endParaRPr>
          </a:p>
        </p:txBody>
      </p:sp>
    </p:spTree>
    <p:extLst>
      <p:ext uri="{BB962C8B-B14F-4D97-AF65-F5344CB8AC3E}">
        <p14:creationId xmlns:p14="http://schemas.microsoft.com/office/powerpoint/2010/main" val="3953344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7457" cy="6858000"/>
          </a:xfrm>
          <a:prstGeom prst="rect">
            <a:avLst/>
          </a:prstGeom>
        </p:spPr>
      </p:pic>
      <p:sp>
        <p:nvSpPr>
          <p:cNvPr id="3" name="Content Placeholder 2"/>
          <p:cNvSpPr>
            <a:spLocks noGrp="1"/>
          </p:cNvSpPr>
          <p:nvPr>
            <p:ph idx="1"/>
          </p:nvPr>
        </p:nvSpPr>
        <p:spPr>
          <a:xfrm>
            <a:off x="492480" y="1829785"/>
            <a:ext cx="8229600" cy="3780092"/>
          </a:xfrm>
        </p:spPr>
        <p:txBody>
          <a:bodyPr>
            <a:noAutofit/>
          </a:bodyPr>
          <a:lstStyle/>
          <a:p>
            <a:r>
              <a:rPr lang="en-US" sz="3600" b="1" dirty="0" smtClean="0"/>
              <a:t>Take a look at the things that worry you, and then kneel down and pray, asking God to take charge of all your worries.</a:t>
            </a:r>
            <a:r>
              <a:rPr lang="en-US" sz="3600" dirty="0" smtClean="0"/>
              <a:t> </a:t>
            </a:r>
          </a:p>
          <a:p>
            <a:r>
              <a:rPr lang="en-US" sz="3600" b="1" dirty="0" smtClean="0"/>
              <a:t>What are the concerns that you can have a part in fixing? What are things that are absolutely beyond your control?</a:t>
            </a:r>
          </a:p>
        </p:txBody>
      </p:sp>
    </p:spTree>
    <p:extLst>
      <p:ext uri="{BB962C8B-B14F-4D97-AF65-F5344CB8AC3E}">
        <p14:creationId xmlns:p14="http://schemas.microsoft.com/office/powerpoint/2010/main" val="266479937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41" y="0"/>
            <a:ext cx="9507119"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92480" y="2535173"/>
            <a:ext cx="8229600" cy="2915939"/>
          </a:xfrm>
        </p:spPr>
        <p:txBody>
          <a:bodyPr>
            <a:normAutofit/>
          </a:bodyPr>
          <a:lstStyle/>
          <a:p>
            <a:pPr algn="ctr"/>
            <a:r>
              <a:rPr lang="en-US" sz="4400" b="1" dirty="0">
                <a:solidFill>
                  <a:srgbClr val="000090"/>
                </a:solidFill>
                <a:effectLst>
                  <a:outerShdw blurRad="38100" dist="38100" dir="2700000" algn="tl">
                    <a:srgbClr val="000000">
                      <a:alpha val="43137"/>
                    </a:srgbClr>
                  </a:outerShdw>
                </a:effectLst>
              </a:rPr>
              <a:t>Do what you can to fix what you can, and then ask the Lord to help you learn to trust in Him for the rest. </a:t>
            </a:r>
            <a:endParaRPr lang="en-US" sz="4400" dirty="0">
              <a:solidFill>
                <a:srgbClr val="000090"/>
              </a:solidFill>
              <a:effectLst>
                <a:outerShdw blurRad="38100" dist="38100" dir="2700000" algn="tl">
                  <a:srgbClr val="000000">
                    <a:alpha val="43137"/>
                  </a:srgbClr>
                </a:outerShdw>
              </a:effectLst>
            </a:endParaRPr>
          </a:p>
          <a:p>
            <a:pPr algn="ctr"/>
            <a:endParaRPr lang="en-US" sz="4400" dirty="0">
              <a:solidFill>
                <a:srgbClr val="000090"/>
              </a:solidFill>
            </a:endParaRPr>
          </a:p>
        </p:txBody>
      </p:sp>
    </p:spTree>
    <p:extLst>
      <p:ext uri="{BB962C8B-B14F-4D97-AF65-F5344CB8AC3E}">
        <p14:creationId xmlns:p14="http://schemas.microsoft.com/office/powerpoint/2010/main" val="28834510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7457" cy="6858000"/>
          </a:xfrm>
          <a:prstGeom prst="rect">
            <a:avLst/>
          </a:prstGeom>
        </p:spPr>
      </p:pic>
      <p:sp>
        <p:nvSpPr>
          <p:cNvPr id="2" name="Title 1"/>
          <p:cNvSpPr>
            <a:spLocks noGrp="1"/>
          </p:cNvSpPr>
          <p:nvPr>
            <p:ph type="title"/>
          </p:nvPr>
        </p:nvSpPr>
        <p:spPr>
          <a:xfrm>
            <a:off x="3487942" y="634840"/>
            <a:ext cx="5198858" cy="1143000"/>
          </a:xfrm>
        </p:spPr>
        <p:txBody>
          <a:bodyPr>
            <a:noAutofit/>
          </a:bodyPr>
          <a:lstStyle/>
          <a:p>
            <a:r>
              <a:rPr lang="en-US" b="1" dirty="0" smtClean="0">
                <a:solidFill>
                  <a:srgbClr val="FFFFFF"/>
                </a:solidFill>
                <a:effectLst>
                  <a:outerShdw blurRad="38100" dist="38100" dir="2700000" algn="tl">
                    <a:srgbClr val="000000">
                      <a:alpha val="43137"/>
                    </a:srgbClr>
                  </a:outerShdw>
                </a:effectLst>
              </a:rPr>
              <a:t>One Day at a Time </a:t>
            </a:r>
            <a:br>
              <a:rPr lang="en-US" b="1" dirty="0" smtClean="0">
                <a:solidFill>
                  <a:srgbClr val="FFFFFF"/>
                </a:solidFill>
                <a:effectLst>
                  <a:outerShdw blurRad="38100" dist="38100" dir="2700000" algn="tl">
                    <a:srgbClr val="000000">
                      <a:alpha val="43137"/>
                    </a:srgbClr>
                  </a:outerShdw>
                </a:effectLst>
              </a:rPr>
            </a:br>
            <a:endParaRPr lang="en-US" dirty="0">
              <a:solidFill>
                <a:srgbClr val="FFFFFF"/>
              </a:solidFill>
            </a:endParaRPr>
          </a:p>
        </p:txBody>
      </p:sp>
      <p:sp>
        <p:nvSpPr>
          <p:cNvPr id="3" name="Content Placeholder 2"/>
          <p:cNvSpPr>
            <a:spLocks noGrp="1"/>
          </p:cNvSpPr>
          <p:nvPr>
            <p:ph idx="1"/>
          </p:nvPr>
        </p:nvSpPr>
        <p:spPr>
          <a:xfrm>
            <a:off x="457200" y="1770822"/>
            <a:ext cx="8229600" cy="4525963"/>
          </a:xfrm>
        </p:spPr>
        <p:txBody>
          <a:bodyPr>
            <a:normAutofit/>
          </a:bodyPr>
          <a:lstStyle/>
          <a:p>
            <a:pPr marL="0" indent="0" algn="ctr">
              <a:buNone/>
            </a:pPr>
            <a:r>
              <a:rPr lang="en-US" sz="3600" b="1" dirty="0" smtClean="0">
                <a:solidFill>
                  <a:srgbClr val="000090"/>
                </a:solidFill>
                <a:effectLst>
                  <a:outerShdw blurRad="38100" dist="38100" dir="2700000" algn="tl">
                    <a:srgbClr val="000000">
                      <a:alpha val="43137"/>
                    </a:srgbClr>
                  </a:outerShdw>
                </a:effectLst>
              </a:rPr>
              <a:t>Jesus is not asking us to ignore planning or to be careless. </a:t>
            </a:r>
            <a:r>
              <a:rPr lang="en-US" sz="3600" dirty="0" smtClean="0"/>
              <a:t>He simply is telling us not to worry about what </a:t>
            </a:r>
            <a:r>
              <a:rPr lang="en-US" sz="3600" i="1" dirty="0" smtClean="0"/>
              <a:t>may </a:t>
            </a:r>
            <a:r>
              <a:rPr lang="en-US" sz="3600" dirty="0" smtClean="0"/>
              <a:t>happen, not to use the typical “What if” thoughts: “What if I get sick?” “What if I lose my job?” “What if I have an accident?” “What if my child dies?” “What if someone attacks me?” </a:t>
            </a:r>
          </a:p>
          <a:p>
            <a:pPr marL="0" indent="0" algn="ctr">
              <a:buNone/>
            </a:pPr>
            <a:endParaRPr lang="en-US" sz="3600" dirty="0"/>
          </a:p>
        </p:txBody>
      </p:sp>
    </p:spTree>
    <p:extLst>
      <p:ext uri="{BB962C8B-B14F-4D97-AF65-F5344CB8AC3E}">
        <p14:creationId xmlns:p14="http://schemas.microsoft.com/office/powerpoint/2010/main" val="328000344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7457" cy="6858000"/>
          </a:xfrm>
          <a:prstGeom prst="rect">
            <a:avLst/>
          </a:prstGeom>
        </p:spPr>
      </p:pic>
      <p:sp>
        <p:nvSpPr>
          <p:cNvPr id="3" name="Content Placeholder 2"/>
          <p:cNvSpPr>
            <a:spLocks noGrp="1"/>
          </p:cNvSpPr>
          <p:nvPr>
            <p:ph idx="1"/>
          </p:nvPr>
        </p:nvSpPr>
        <p:spPr>
          <a:xfrm>
            <a:off x="457200" y="1731433"/>
            <a:ext cx="8229600" cy="4525963"/>
          </a:xfrm>
        </p:spPr>
        <p:txBody>
          <a:bodyPr>
            <a:normAutofit/>
          </a:bodyPr>
          <a:lstStyle/>
          <a:p>
            <a:pPr lvl="0"/>
            <a:r>
              <a:rPr lang="en-US" sz="4000" b="1" dirty="0" smtClean="0">
                <a:solidFill>
                  <a:srgbClr val="800000"/>
                </a:solidFill>
              </a:rPr>
              <a:t>50% </a:t>
            </a:r>
            <a:r>
              <a:rPr lang="en-US" dirty="0" smtClean="0">
                <a:solidFill>
                  <a:srgbClr val="000000"/>
                </a:solidFill>
              </a:rPr>
              <a:t>of events that will never happen </a:t>
            </a:r>
          </a:p>
          <a:p>
            <a:pPr lvl="0"/>
            <a:r>
              <a:rPr lang="en-US" sz="3900" b="1" dirty="0" smtClean="0">
                <a:solidFill>
                  <a:srgbClr val="800000"/>
                </a:solidFill>
              </a:rPr>
              <a:t>25%</a:t>
            </a:r>
            <a:r>
              <a:rPr lang="en-US" dirty="0" smtClean="0">
                <a:solidFill>
                  <a:srgbClr val="000000"/>
                </a:solidFill>
              </a:rPr>
              <a:t> of occurrences of the past that cannot 				      			be changed</a:t>
            </a:r>
          </a:p>
          <a:p>
            <a:pPr lvl="0"/>
            <a:r>
              <a:rPr lang="en-US" sz="4000" b="1" dirty="0" smtClean="0">
                <a:solidFill>
                  <a:srgbClr val="800000"/>
                </a:solidFill>
              </a:rPr>
              <a:t> 10% </a:t>
            </a:r>
            <a:r>
              <a:rPr lang="en-US" dirty="0" smtClean="0">
                <a:solidFill>
                  <a:srgbClr val="000000"/>
                </a:solidFill>
              </a:rPr>
              <a:t>about unconfirmed criticism by others</a:t>
            </a:r>
          </a:p>
          <a:p>
            <a:pPr lvl="0"/>
            <a:r>
              <a:rPr lang="en-US" dirty="0" smtClean="0">
                <a:solidFill>
                  <a:srgbClr val="000000"/>
                </a:solidFill>
              </a:rPr>
              <a:t> </a:t>
            </a:r>
            <a:r>
              <a:rPr lang="en-US" sz="4000" b="1" dirty="0" smtClean="0">
                <a:solidFill>
                  <a:srgbClr val="800000"/>
                </a:solidFill>
              </a:rPr>
              <a:t>10%</a:t>
            </a:r>
            <a:r>
              <a:rPr lang="en-US" dirty="0" smtClean="0">
                <a:solidFill>
                  <a:srgbClr val="000000"/>
                </a:solidFill>
              </a:rPr>
              <a:t> about health (much of it apprehensive)</a:t>
            </a:r>
          </a:p>
          <a:p>
            <a:pPr lvl="0"/>
            <a:r>
              <a:rPr lang="en-US" sz="4000" b="1" dirty="0" smtClean="0">
                <a:solidFill>
                  <a:srgbClr val="800000"/>
                </a:solidFill>
              </a:rPr>
              <a:t> 5%</a:t>
            </a:r>
            <a:r>
              <a:rPr lang="en-US" dirty="0" smtClean="0">
                <a:solidFill>
                  <a:srgbClr val="000000"/>
                </a:solidFill>
              </a:rPr>
              <a:t> about real problems that will be faced </a:t>
            </a:r>
          </a:p>
          <a:p>
            <a:endParaRPr lang="en-US" dirty="0">
              <a:solidFill>
                <a:srgbClr val="000000"/>
              </a:solidFill>
            </a:endParaRPr>
          </a:p>
        </p:txBody>
      </p:sp>
    </p:spTree>
    <p:extLst>
      <p:ext uri="{BB962C8B-B14F-4D97-AF65-F5344CB8AC3E}">
        <p14:creationId xmlns:p14="http://schemas.microsoft.com/office/powerpoint/2010/main" val="133490408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7457"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19288" y="1949866"/>
            <a:ext cx="8229600" cy="4525963"/>
          </a:xfrm>
        </p:spPr>
        <p:txBody>
          <a:bodyPr>
            <a:normAutofit/>
          </a:bodyPr>
          <a:lstStyle/>
          <a:p>
            <a:pPr marL="0" indent="0" algn="ctr">
              <a:buNone/>
            </a:pPr>
            <a:r>
              <a:rPr lang="en-US" sz="3600" b="1" dirty="0" smtClean="0">
                <a:solidFill>
                  <a:srgbClr val="000090"/>
                </a:solidFill>
                <a:effectLst>
                  <a:outerShdw blurRad="38100" dist="38100" dir="2700000" algn="tl">
                    <a:srgbClr val="000000">
                      <a:alpha val="43137"/>
                    </a:srgbClr>
                  </a:outerShdw>
                </a:effectLst>
              </a:rPr>
              <a:t>One of the keys for living one day at a time is contentment, an effective antidote for worry. </a:t>
            </a:r>
            <a:r>
              <a:rPr lang="en-US" sz="3600" dirty="0" smtClean="0"/>
              <a:t>Contentment is not an inheritable attitude but an acquired characteristic. Paul said that “I have </a:t>
            </a:r>
            <a:r>
              <a:rPr lang="en-US" sz="3600" i="1" dirty="0" smtClean="0"/>
              <a:t>learned</a:t>
            </a:r>
            <a:r>
              <a:rPr lang="en-US" sz="3600" dirty="0" smtClean="0"/>
              <a:t> the secret of being content in any and every situation” </a:t>
            </a:r>
            <a:r>
              <a:rPr lang="en-US" i="1" dirty="0" smtClean="0"/>
              <a:t>(vs. 12, NIV). </a:t>
            </a:r>
            <a:endParaRPr lang="en-US" sz="3600" dirty="0" smtClean="0"/>
          </a:p>
          <a:p>
            <a:pPr marL="0" indent="0" algn="ctr">
              <a:buNone/>
            </a:pPr>
            <a:endParaRPr lang="en-US" sz="3600" dirty="0"/>
          </a:p>
        </p:txBody>
      </p:sp>
    </p:spTree>
    <p:extLst>
      <p:ext uri="{BB962C8B-B14F-4D97-AF65-F5344CB8AC3E}">
        <p14:creationId xmlns:p14="http://schemas.microsoft.com/office/powerpoint/2010/main" val="317838888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2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61" y="0"/>
            <a:ext cx="9295841" cy="6876958"/>
          </a:xfrm>
          <a:prstGeom prst="rect">
            <a:avLst/>
          </a:prstGeom>
        </p:spPr>
      </p:pic>
      <p:sp>
        <p:nvSpPr>
          <p:cNvPr id="3" name="Content Placeholder 2"/>
          <p:cNvSpPr>
            <a:spLocks noGrp="1"/>
          </p:cNvSpPr>
          <p:nvPr>
            <p:ph idx="1"/>
          </p:nvPr>
        </p:nvSpPr>
        <p:spPr>
          <a:xfrm>
            <a:off x="532240" y="1753424"/>
            <a:ext cx="8229600" cy="5104576"/>
          </a:xfrm>
        </p:spPr>
        <p:txBody>
          <a:bodyPr>
            <a:normAutofit/>
          </a:bodyPr>
          <a:lstStyle/>
          <a:p>
            <a:pPr algn="ctr"/>
            <a:r>
              <a:rPr lang="en-US" sz="3600" b="1" dirty="0" smtClean="0"/>
              <a:t> Jesus said: “ ‘Peace I leave with you; my peace I give you. I do not give to you as the world gives. Do not let your hearts be troubled and do not be afraid’ ” </a:t>
            </a:r>
          </a:p>
          <a:p>
            <a:pPr marL="0" indent="0" algn="ctr">
              <a:buNone/>
            </a:pPr>
            <a:r>
              <a:rPr lang="en-US" sz="2800" i="1" dirty="0" smtClean="0"/>
              <a:t>(John 14:27, NIV). </a:t>
            </a:r>
          </a:p>
          <a:p>
            <a:pPr algn="ctr"/>
            <a:r>
              <a:rPr lang="en-US" sz="3600" b="1" dirty="0" smtClean="0"/>
              <a:t>In practical terms, how do you benefit from Jesus’ assurance of peace of mind? What can you learn from each other? </a:t>
            </a:r>
            <a:endParaRPr lang="en-US" sz="3600" dirty="0" smtClean="0"/>
          </a:p>
          <a:p>
            <a:pPr algn="ctr"/>
            <a:endParaRPr lang="en-US" sz="3600" dirty="0"/>
          </a:p>
        </p:txBody>
      </p:sp>
    </p:spTree>
    <p:extLst>
      <p:ext uri="{BB962C8B-B14F-4D97-AF65-F5344CB8AC3E}">
        <p14:creationId xmlns:p14="http://schemas.microsoft.com/office/powerpoint/2010/main" val="159388048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41" y="0"/>
            <a:ext cx="9507119" cy="6858000"/>
          </a:xfrm>
          <a:prstGeom prst="rect">
            <a:avLst/>
          </a:prstGeom>
        </p:spPr>
      </p:pic>
      <p:sp>
        <p:nvSpPr>
          <p:cNvPr id="3" name="Content Placeholder 2"/>
          <p:cNvSpPr>
            <a:spLocks noGrp="1"/>
          </p:cNvSpPr>
          <p:nvPr>
            <p:ph idx="1"/>
          </p:nvPr>
        </p:nvSpPr>
        <p:spPr>
          <a:xfrm>
            <a:off x="758250" y="1829013"/>
            <a:ext cx="7885780" cy="4525963"/>
          </a:xfrm>
        </p:spPr>
        <p:txBody>
          <a:bodyPr>
            <a:noAutofit/>
          </a:bodyPr>
          <a:lstStyle/>
          <a:p>
            <a:pPr marL="0" indent="0" algn="ctr">
              <a:buNone/>
            </a:pPr>
            <a:r>
              <a:rPr lang="en-US" sz="4000" b="1" dirty="0" smtClean="0">
                <a:solidFill>
                  <a:srgbClr val="000090"/>
                </a:solidFill>
                <a:effectLst>
                  <a:outerShdw blurRad="38100" dist="38100" dir="2700000" algn="tl">
                    <a:srgbClr val="000000">
                      <a:alpha val="43137"/>
                    </a:srgbClr>
                  </a:outerShdw>
                </a:effectLst>
              </a:rPr>
              <a:t>“It is not work that kills; it is worry. The only way to avoid worry is to take every trouble to Christ. Let us not look on the dark side. Let us cultivate cheerfulness of spirit.”</a:t>
            </a:r>
          </a:p>
          <a:p>
            <a:pPr marL="0" indent="0" algn="ctr">
              <a:buNone/>
            </a:pPr>
            <a:r>
              <a:rPr lang="en-US" b="1" dirty="0" smtClean="0">
                <a:solidFill>
                  <a:srgbClr val="000090"/>
                </a:solidFill>
                <a:effectLst>
                  <a:outerShdw blurRad="38100" dist="38100" dir="2700000" algn="tl">
                    <a:srgbClr val="000000">
                      <a:alpha val="43137"/>
                    </a:srgbClr>
                  </a:outerShdw>
                </a:effectLst>
              </a:rPr>
              <a:t>—Ellen G. White, </a:t>
            </a:r>
            <a:r>
              <a:rPr lang="en-US" b="1" i="1" dirty="0" smtClean="0">
                <a:solidFill>
                  <a:srgbClr val="000090"/>
                </a:solidFill>
                <a:effectLst>
                  <a:outerShdw blurRad="38100" dist="38100" dir="2700000" algn="tl">
                    <a:srgbClr val="000000">
                      <a:alpha val="43137"/>
                    </a:srgbClr>
                  </a:outerShdw>
                </a:effectLst>
              </a:rPr>
              <a:t>Mind, Character, and Personality, </a:t>
            </a:r>
            <a:r>
              <a:rPr lang="en-US" b="1" dirty="0" smtClean="0">
                <a:solidFill>
                  <a:srgbClr val="000090"/>
                </a:solidFill>
                <a:effectLst>
                  <a:outerShdw blurRad="38100" dist="38100" dir="2700000" algn="tl">
                    <a:srgbClr val="000000">
                      <a:alpha val="43137"/>
                    </a:srgbClr>
                  </a:outerShdw>
                </a:effectLst>
              </a:rPr>
              <a:t>p. 466.</a:t>
            </a:r>
          </a:p>
          <a:p>
            <a:pPr marL="0" indent="0" algn="ctr">
              <a:buNone/>
            </a:pPr>
            <a:endParaRPr lang="en-US" b="1" dirty="0" smtClean="0">
              <a:solidFill>
                <a:srgbClr val="000090"/>
              </a:solidFill>
              <a:effectLst>
                <a:outerShdw blurRad="38100" dist="38100" dir="2700000" algn="tl">
                  <a:srgbClr val="000000">
                    <a:alpha val="43137"/>
                  </a:srgbClr>
                </a:outerShdw>
              </a:effectLst>
            </a:endParaRPr>
          </a:p>
          <a:p>
            <a:pPr marL="0" indent="0">
              <a:buNone/>
            </a:pPr>
            <a:endParaRPr lang="en-US" dirty="0">
              <a:solidFill>
                <a:srgbClr val="000090"/>
              </a:solidFill>
            </a:endParaRPr>
          </a:p>
        </p:txBody>
      </p:sp>
    </p:spTree>
    <p:extLst>
      <p:ext uri="{BB962C8B-B14F-4D97-AF65-F5344CB8AC3E}">
        <p14:creationId xmlns:p14="http://schemas.microsoft.com/office/powerpoint/2010/main" val="19695368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422110" y="2141284"/>
            <a:ext cx="5282330" cy="3127630"/>
          </a:xfrm>
        </p:spPr>
        <p:txBody>
          <a:bodyPr>
            <a:normAutofit/>
          </a:bodyPr>
          <a:lstStyle/>
          <a:p>
            <a:pPr marL="0" indent="0" algn="ctr">
              <a:buNone/>
            </a:pPr>
            <a:r>
              <a:rPr lang="en-US" sz="4400" b="1" dirty="0"/>
              <a:t>“Cast </a:t>
            </a:r>
            <a:r>
              <a:rPr lang="en-US" sz="4400" b="1" dirty="0">
                <a:effectLst>
                  <a:outerShdw blurRad="38100" dist="38100" dir="2700000" algn="tl">
                    <a:srgbClr val="000000">
                      <a:alpha val="43137"/>
                    </a:srgbClr>
                  </a:outerShdw>
                </a:effectLst>
              </a:rPr>
              <a:t>all</a:t>
            </a:r>
            <a:r>
              <a:rPr lang="en-US" sz="4400" b="1" dirty="0"/>
              <a:t> your anxiety on him because he cares for you” </a:t>
            </a:r>
          </a:p>
          <a:p>
            <a:pPr marL="0" indent="0" algn="ctr">
              <a:buNone/>
            </a:pPr>
            <a:r>
              <a:rPr lang="en-US" sz="2800" i="1" dirty="0"/>
              <a:t>(1 Peter 5:7, NIV).</a:t>
            </a:r>
            <a:endParaRPr lang="en-US" sz="2800" dirty="0"/>
          </a:p>
          <a:p>
            <a:endParaRPr lang="en-US" sz="2800" dirty="0"/>
          </a:p>
        </p:txBody>
      </p:sp>
    </p:spTree>
    <p:extLst>
      <p:ext uri="{BB962C8B-B14F-4D97-AF65-F5344CB8AC3E}">
        <p14:creationId xmlns:p14="http://schemas.microsoft.com/office/powerpoint/2010/main" val="11668598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41" y="0"/>
            <a:ext cx="9507119"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87001" y="2331815"/>
            <a:ext cx="7698975" cy="3545122"/>
          </a:xfrm>
        </p:spPr>
        <p:txBody>
          <a:bodyPr>
            <a:noAutofit/>
          </a:bodyPr>
          <a:lstStyle/>
          <a:p>
            <a:pPr marL="0" indent="0" algn="ctr">
              <a:buNone/>
            </a:pPr>
            <a:r>
              <a:rPr lang="en-US" sz="3600" dirty="0" smtClean="0"/>
              <a:t>Think about all the things you have worried about that never came to pass. </a:t>
            </a:r>
            <a:r>
              <a:rPr lang="en-US" sz="3600" b="1" dirty="0" smtClean="0">
                <a:solidFill>
                  <a:srgbClr val="000090"/>
                </a:solidFill>
                <a:effectLst>
                  <a:outerShdw blurRad="38100" dist="38100" dir="2700000" algn="tl">
                    <a:srgbClr val="000000">
                      <a:alpha val="43137"/>
                    </a:srgbClr>
                  </a:outerShdw>
                </a:effectLst>
              </a:rPr>
              <a:t>What lessons can you learn from these experiences that should, ideally, help you worry less about the future?  </a:t>
            </a:r>
          </a:p>
          <a:p>
            <a:pPr marL="0" indent="0" algn="ctr">
              <a:buNone/>
            </a:pPr>
            <a:endParaRPr lang="en-US" sz="3600" dirty="0">
              <a:solidFill>
                <a:srgbClr val="000090"/>
              </a:solidFill>
            </a:endParaRPr>
          </a:p>
        </p:txBody>
      </p:sp>
    </p:spTree>
    <p:extLst>
      <p:ext uri="{BB962C8B-B14F-4D97-AF65-F5344CB8AC3E}">
        <p14:creationId xmlns:p14="http://schemas.microsoft.com/office/powerpoint/2010/main" val="401600221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12116" y="369428"/>
            <a:ext cx="5274683" cy="1143000"/>
          </a:xfrm>
        </p:spPr>
        <p:txBody>
          <a:bodyPr/>
          <a:lstStyle/>
          <a:p>
            <a:r>
              <a:rPr lang="en-US" b="1" dirty="0" smtClean="0">
                <a:solidFill>
                  <a:srgbClr val="008000"/>
                </a:solidFill>
                <a:latin typeface="Adobe Caslon Pro"/>
                <a:cs typeface="Adobe Caslon Pro"/>
              </a:rPr>
              <a:t>Healing Promise</a:t>
            </a:r>
            <a:endParaRPr lang="en-US" b="1" dirty="0">
              <a:solidFill>
                <a:srgbClr val="008000"/>
              </a:solidFill>
              <a:latin typeface="Adobe Caslon Pro"/>
              <a:cs typeface="Adobe Caslon Pro"/>
            </a:endParaRPr>
          </a:p>
        </p:txBody>
      </p:sp>
      <p:sp>
        <p:nvSpPr>
          <p:cNvPr id="3" name="Content Placeholder 2"/>
          <p:cNvSpPr>
            <a:spLocks noGrp="1"/>
          </p:cNvSpPr>
          <p:nvPr>
            <p:ph idx="1"/>
          </p:nvPr>
        </p:nvSpPr>
        <p:spPr>
          <a:xfrm>
            <a:off x="3545588" y="2499891"/>
            <a:ext cx="4798010" cy="3074707"/>
          </a:xfrm>
        </p:spPr>
        <p:txBody>
          <a:bodyPr>
            <a:normAutofit/>
          </a:bodyPr>
          <a:lstStyle/>
          <a:p>
            <a:pPr marL="0" indent="0" algn="ctr">
              <a:buNone/>
            </a:pPr>
            <a:r>
              <a:rPr lang="en-US" sz="4000" b="1" dirty="0">
                <a:latin typeface="Adobe Caslon Pro"/>
                <a:cs typeface="Adobe Caslon Pro"/>
              </a:rPr>
              <a:t>“Cast </a:t>
            </a:r>
            <a:r>
              <a:rPr lang="en-US" sz="4000" b="1" dirty="0">
                <a:effectLst>
                  <a:outerShdw blurRad="38100" dist="38100" dir="2700000" algn="tl">
                    <a:srgbClr val="000000">
                      <a:alpha val="43137"/>
                    </a:srgbClr>
                  </a:outerShdw>
                </a:effectLst>
                <a:latin typeface="Adobe Caslon Pro"/>
                <a:cs typeface="Adobe Caslon Pro"/>
              </a:rPr>
              <a:t>all</a:t>
            </a:r>
            <a:r>
              <a:rPr lang="en-US" sz="4000" b="1" dirty="0">
                <a:latin typeface="Adobe Caslon Pro"/>
                <a:cs typeface="Adobe Caslon Pro"/>
              </a:rPr>
              <a:t> your anxiety on him because he cares for you” </a:t>
            </a:r>
          </a:p>
          <a:p>
            <a:pPr marL="0" indent="0" algn="ctr">
              <a:buNone/>
            </a:pPr>
            <a:r>
              <a:rPr lang="en-US" sz="2800" i="1" dirty="0">
                <a:latin typeface="Adobe Caslon Pro"/>
                <a:cs typeface="Adobe Caslon Pro"/>
              </a:rPr>
              <a:t>(1 Peter 5:7, NIV).</a:t>
            </a:r>
            <a:endParaRPr lang="en-US" sz="2800" dirty="0">
              <a:latin typeface="Adobe Caslon Pro"/>
              <a:cs typeface="Adobe Caslon Pro"/>
            </a:endParaRPr>
          </a:p>
          <a:p>
            <a:endParaRPr lang="en-US" sz="4000" dirty="0">
              <a:latin typeface="Adobe Caslon Pro"/>
              <a:cs typeface="Adobe Caslon Pro"/>
            </a:endParaRPr>
          </a:p>
        </p:txBody>
      </p:sp>
    </p:spTree>
    <p:extLst>
      <p:ext uri="{BB962C8B-B14F-4D97-AF65-F5344CB8AC3E}">
        <p14:creationId xmlns:p14="http://schemas.microsoft.com/office/powerpoint/2010/main" val="22223906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7457"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57080" y="2147071"/>
            <a:ext cx="7709998" cy="3498095"/>
          </a:xfrm>
        </p:spPr>
        <p:txBody>
          <a:bodyPr>
            <a:normAutofit/>
          </a:bodyPr>
          <a:lstStyle/>
          <a:p>
            <a:pPr marL="0" indent="0" algn="ctr">
              <a:buNone/>
            </a:pPr>
            <a:r>
              <a:rPr lang="en-US" sz="4400" dirty="0" smtClean="0"/>
              <a:t>Scripture is filled with verses containing words such </a:t>
            </a:r>
            <a:r>
              <a:rPr lang="en-US" sz="4400" dirty="0" smtClean="0">
                <a:solidFill>
                  <a:srgbClr val="000090"/>
                </a:solidFill>
              </a:rPr>
              <a:t>as </a:t>
            </a:r>
            <a:r>
              <a:rPr lang="en-US" sz="4400" i="1" dirty="0" smtClean="0">
                <a:solidFill>
                  <a:srgbClr val="000090"/>
                </a:solidFill>
                <a:effectLst>
                  <a:outerShdw blurRad="38100" dist="38100" dir="2700000" algn="tl">
                    <a:srgbClr val="000000">
                      <a:alpha val="43137"/>
                    </a:srgbClr>
                  </a:outerShdw>
                </a:effectLst>
              </a:rPr>
              <a:t>afraid, anxiety, anxious, fret, frightened, </a:t>
            </a:r>
            <a:r>
              <a:rPr lang="en-US" sz="4400" dirty="0" smtClean="0">
                <a:solidFill>
                  <a:srgbClr val="000090"/>
                </a:solidFill>
                <a:effectLst>
                  <a:outerShdw blurRad="38100" dist="38100" dir="2700000" algn="tl">
                    <a:srgbClr val="000000">
                      <a:alpha val="43137"/>
                    </a:srgbClr>
                  </a:outerShdw>
                </a:effectLst>
              </a:rPr>
              <a:t>and</a:t>
            </a:r>
            <a:r>
              <a:rPr lang="en-US" sz="4400" i="1" dirty="0" smtClean="0">
                <a:solidFill>
                  <a:srgbClr val="000090"/>
                </a:solidFill>
                <a:effectLst>
                  <a:outerShdw blurRad="38100" dist="38100" dir="2700000" algn="tl">
                    <a:srgbClr val="000000">
                      <a:alpha val="43137"/>
                    </a:srgbClr>
                  </a:outerShdw>
                </a:effectLst>
              </a:rPr>
              <a:t> terrified. </a:t>
            </a:r>
            <a:endParaRPr lang="en-US" sz="4400" dirty="0" smtClean="0">
              <a:solidFill>
                <a:srgbClr val="000090"/>
              </a:solidFill>
              <a:effectLst>
                <a:outerShdw blurRad="38100" dist="38100" dir="2700000" algn="tl">
                  <a:srgbClr val="000000">
                    <a:alpha val="43137"/>
                  </a:srgbClr>
                </a:outerShdw>
              </a:effectLst>
            </a:endParaRPr>
          </a:p>
          <a:p>
            <a:pPr marL="0" indent="0" algn="ctr">
              <a:buNone/>
            </a:pPr>
            <a:endParaRPr lang="en-US" sz="4400" dirty="0"/>
          </a:p>
        </p:txBody>
      </p:sp>
    </p:spTree>
    <p:extLst>
      <p:ext uri="{BB962C8B-B14F-4D97-AF65-F5344CB8AC3E}">
        <p14:creationId xmlns:p14="http://schemas.microsoft.com/office/powerpoint/2010/main" val="10084434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7457"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62419" y="1713948"/>
            <a:ext cx="8490129" cy="4525963"/>
          </a:xfrm>
        </p:spPr>
        <p:txBody>
          <a:bodyPr>
            <a:noAutofit/>
          </a:bodyPr>
          <a:lstStyle/>
          <a:p>
            <a:pPr marL="0" indent="0" algn="ctr">
              <a:buNone/>
            </a:pPr>
            <a:r>
              <a:rPr lang="en-US" sz="3600" dirty="0" smtClean="0"/>
              <a:t>The message </a:t>
            </a:r>
            <a:r>
              <a:rPr lang="en-US" sz="3600" b="1" dirty="0" smtClean="0">
                <a:solidFill>
                  <a:srgbClr val="000090"/>
                </a:solidFill>
                <a:effectLst>
                  <a:outerShdw blurRad="38100" dist="38100" dir="2700000" algn="tl">
                    <a:srgbClr val="000000">
                      <a:alpha val="43137"/>
                    </a:srgbClr>
                  </a:outerShdw>
                </a:effectLst>
              </a:rPr>
              <a:t>“Do not be afraid” </a:t>
            </a:r>
            <a:r>
              <a:rPr lang="en-US" sz="3600" dirty="0" smtClean="0"/>
              <a:t>runs through Scripture with strength and persistence.  And why not? After all, fear and anxiety have been part of human existence since sin entered this earth. </a:t>
            </a:r>
          </a:p>
          <a:p>
            <a:pPr marL="0" indent="0" algn="ctr">
              <a:buNone/>
            </a:pPr>
            <a:r>
              <a:rPr lang="en-US" sz="3600" b="1" dirty="0" smtClean="0">
                <a:solidFill>
                  <a:srgbClr val="000090"/>
                </a:solidFill>
                <a:effectLst>
                  <a:outerShdw blurRad="38100" dist="38100" dir="2700000" algn="tl">
                    <a:srgbClr val="000000">
                      <a:alpha val="43137"/>
                    </a:srgbClr>
                  </a:outerShdw>
                </a:effectLst>
              </a:rPr>
              <a:t>Anxiety, or fear about what </a:t>
            </a:r>
            <a:r>
              <a:rPr lang="en-US" sz="3600" b="1" i="1" dirty="0" smtClean="0">
                <a:solidFill>
                  <a:srgbClr val="000090"/>
                </a:solidFill>
                <a:effectLst>
                  <a:outerShdw blurRad="38100" dist="38100" dir="2700000" algn="tl">
                    <a:srgbClr val="000000">
                      <a:alpha val="43137"/>
                    </a:srgbClr>
                  </a:outerShdw>
                </a:effectLst>
              </a:rPr>
              <a:t>may</a:t>
            </a:r>
            <a:r>
              <a:rPr lang="en-US" sz="3600" b="1" dirty="0" smtClean="0">
                <a:solidFill>
                  <a:srgbClr val="000090"/>
                </a:solidFill>
                <a:effectLst>
                  <a:outerShdw blurRad="38100" dist="38100" dir="2700000" algn="tl">
                    <a:srgbClr val="000000">
                      <a:alpha val="43137"/>
                    </a:srgbClr>
                  </a:outerShdw>
                </a:effectLst>
              </a:rPr>
              <a:t> happen, is one of the most dangerous emotions for mental and physical health. </a:t>
            </a:r>
          </a:p>
          <a:p>
            <a:endParaRPr lang="en-US" sz="3600" dirty="0"/>
          </a:p>
        </p:txBody>
      </p:sp>
    </p:spTree>
    <p:extLst>
      <p:ext uri="{BB962C8B-B14F-4D97-AF65-F5344CB8AC3E}">
        <p14:creationId xmlns:p14="http://schemas.microsoft.com/office/powerpoint/2010/main" val="19755389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7457"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89706" y="2082572"/>
            <a:ext cx="7011025" cy="4525963"/>
          </a:xfrm>
        </p:spPr>
        <p:txBody>
          <a:bodyPr>
            <a:normAutofit/>
          </a:bodyPr>
          <a:lstStyle/>
          <a:p>
            <a:pPr marL="0" indent="0" algn="ctr">
              <a:buNone/>
            </a:pPr>
            <a:r>
              <a:rPr lang="en-US" sz="5400" b="1" dirty="0" smtClean="0">
                <a:solidFill>
                  <a:srgbClr val="000090"/>
                </a:solidFill>
                <a:effectLst>
                  <a:outerShdw blurRad="38100" dist="38100" dir="2700000" algn="tl">
                    <a:srgbClr val="000000">
                      <a:alpha val="43137"/>
                    </a:srgbClr>
                  </a:outerShdw>
                </a:effectLst>
                <a:latin typeface="Adobe Garamond Pro Bold" pitchFamily="18" charset="0"/>
              </a:rPr>
              <a:t>Trust in God and contentment are key factors in looking at the future with confidence.</a:t>
            </a:r>
            <a:endParaRPr lang="en-US" sz="5400" b="1" dirty="0">
              <a:solidFill>
                <a:srgbClr val="000090"/>
              </a:solidFill>
            </a:endParaRPr>
          </a:p>
        </p:txBody>
      </p:sp>
    </p:spTree>
    <p:extLst>
      <p:ext uri="{BB962C8B-B14F-4D97-AF65-F5344CB8AC3E}">
        <p14:creationId xmlns:p14="http://schemas.microsoft.com/office/powerpoint/2010/main" val="33500257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7457" cy="6858000"/>
          </a:xfrm>
          <a:prstGeom prst="rect">
            <a:avLst/>
          </a:prstGeom>
        </p:spPr>
      </p:pic>
      <p:sp>
        <p:nvSpPr>
          <p:cNvPr id="2" name="Title 1"/>
          <p:cNvSpPr>
            <a:spLocks noGrp="1"/>
          </p:cNvSpPr>
          <p:nvPr>
            <p:ph type="title"/>
          </p:nvPr>
        </p:nvSpPr>
        <p:spPr>
          <a:xfrm>
            <a:off x="2945841" y="327561"/>
            <a:ext cx="6058479"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The First Fearful Experience</a:t>
            </a:r>
            <a:br>
              <a:rPr lang="en-US" b="1" dirty="0" smtClean="0">
                <a:solidFill>
                  <a:schemeClr val="bg1"/>
                </a:solidFill>
                <a:effectLst>
                  <a:outerShdw blurRad="38100" dist="38100" dir="2700000" algn="tl">
                    <a:srgbClr val="000000">
                      <a:alpha val="43137"/>
                    </a:srgbClr>
                  </a:outerShdw>
                </a:effectLst>
              </a:rPr>
            </a:br>
            <a:endParaRPr lang="en-US" b="1" dirty="0">
              <a:solidFill>
                <a:schemeClr val="bg1"/>
              </a:solidFill>
            </a:endParaRPr>
          </a:p>
        </p:txBody>
      </p:sp>
      <p:sp>
        <p:nvSpPr>
          <p:cNvPr id="3" name="Content Placeholder 2"/>
          <p:cNvSpPr>
            <a:spLocks noGrp="1"/>
          </p:cNvSpPr>
          <p:nvPr>
            <p:ph idx="1"/>
          </p:nvPr>
        </p:nvSpPr>
        <p:spPr>
          <a:xfrm>
            <a:off x="237624" y="1903528"/>
            <a:ext cx="8686800" cy="4525963"/>
          </a:xfrm>
        </p:spPr>
        <p:txBody>
          <a:bodyPr>
            <a:noAutofit/>
          </a:bodyPr>
          <a:lstStyle/>
          <a:p>
            <a:pPr marL="0" indent="0" algn="ctr">
              <a:buNone/>
            </a:pPr>
            <a:r>
              <a:rPr lang="en-US" sz="3600" dirty="0" smtClean="0"/>
              <a:t>Read Genesis 3:6–10. It is difficult to relate to </a:t>
            </a:r>
            <a:r>
              <a:rPr lang="en-US" sz="3600" b="1" dirty="0" smtClean="0">
                <a:solidFill>
                  <a:srgbClr val="000090"/>
                </a:solidFill>
                <a:effectLst>
                  <a:outerShdw blurRad="38100" dist="38100" dir="2700000" algn="tl">
                    <a:srgbClr val="000000">
                      <a:alpha val="43137"/>
                    </a:srgbClr>
                  </a:outerShdw>
                </a:effectLst>
              </a:rPr>
              <a:t>Adam and Eve’s first encounter with </a:t>
            </a:r>
            <a:r>
              <a:rPr lang="en-US" sz="3600" b="1" i="1" dirty="0" smtClean="0">
                <a:solidFill>
                  <a:srgbClr val="000090"/>
                </a:solidFill>
                <a:effectLst>
                  <a:outerShdw blurRad="38100" dist="38100" dir="2700000" algn="tl">
                    <a:srgbClr val="000000">
                      <a:alpha val="43137"/>
                    </a:srgbClr>
                  </a:outerShdw>
                </a:effectLst>
              </a:rPr>
              <a:t>fear</a:t>
            </a:r>
            <a:r>
              <a:rPr lang="en-US" sz="3600" b="1" dirty="0" smtClean="0">
                <a:solidFill>
                  <a:srgbClr val="000090"/>
                </a:solidFill>
                <a:effectLst>
                  <a:outerShdw blurRad="38100" dist="38100" dir="2700000" algn="tl">
                    <a:srgbClr val="000000">
                      <a:alpha val="43137"/>
                    </a:srgbClr>
                  </a:outerShdw>
                </a:effectLst>
              </a:rPr>
              <a:t>, because none of us can remember the first time we experienced this emotion. </a:t>
            </a:r>
            <a:r>
              <a:rPr lang="en-US" sz="3600" dirty="0" smtClean="0"/>
              <a:t>Developmental psychologists have confirmed that infants from early life face definite fears, mostly of going hungry and of sharp noises.</a:t>
            </a:r>
          </a:p>
          <a:p>
            <a:pPr marL="0" indent="0" algn="ctr">
              <a:buNone/>
            </a:pPr>
            <a:endParaRPr lang="en-US" sz="3600" dirty="0"/>
          </a:p>
        </p:txBody>
      </p:sp>
    </p:spTree>
    <p:extLst>
      <p:ext uri="{BB962C8B-B14F-4D97-AF65-F5344CB8AC3E}">
        <p14:creationId xmlns:p14="http://schemas.microsoft.com/office/powerpoint/2010/main" val="27357314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mesHopeHealing_2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7457" cy="6858000"/>
          </a:xfrm>
          <a:prstGeom prst="rect">
            <a:avLst/>
          </a:prstGeom>
        </p:spPr>
      </p:pic>
      <p:sp>
        <p:nvSpPr>
          <p:cNvPr id="4" name="Title 1"/>
          <p:cNvSpPr>
            <a:spLocks noGrp="1"/>
          </p:cNvSpPr>
          <p:nvPr>
            <p:ph type="title"/>
          </p:nvPr>
        </p:nvSpPr>
        <p:spPr>
          <a:xfrm>
            <a:off x="942111" y="1918197"/>
            <a:ext cx="7393709" cy="1143000"/>
          </a:xfrm>
        </p:spPr>
        <p:txBody>
          <a:bodyPr>
            <a:noAutofit/>
          </a:bodyPr>
          <a:lstStyle/>
          <a:p>
            <a:r>
              <a:rPr lang="en-US" sz="3200" b="1" dirty="0" smtClean="0"/>
              <a:t>Consider the following sample of promises against fear and anxiety. </a:t>
            </a:r>
            <a:r>
              <a:rPr lang="en-US" sz="3200" b="1" dirty="0" smtClean="0">
                <a:solidFill>
                  <a:srgbClr val="C00000"/>
                </a:solidFill>
                <a:effectLst>
                  <a:outerShdw blurRad="38100" dist="38100" dir="2700000" algn="tl">
                    <a:srgbClr val="000000">
                      <a:alpha val="43137"/>
                    </a:srgbClr>
                  </a:outerShdw>
                </a:effectLst>
              </a:rPr>
              <a:t>Identify the distinctive component of each of them.</a:t>
            </a:r>
            <a:r>
              <a:rPr lang="en-US" sz="3200" dirty="0" smtClean="0">
                <a:solidFill>
                  <a:srgbClr val="C00000"/>
                </a:solidFill>
                <a:effectLst>
                  <a:outerShdw blurRad="38100" dist="38100" dir="2700000" algn="tl">
                    <a:srgbClr val="000000">
                      <a:alpha val="43137"/>
                    </a:srgbClr>
                  </a:outerShdw>
                </a:effectLst>
              </a:rPr>
              <a:t/>
            </a:r>
            <a:br>
              <a:rPr lang="en-US" sz="3200" dirty="0" smtClean="0">
                <a:solidFill>
                  <a:srgbClr val="C00000"/>
                </a:solidFill>
                <a:effectLst>
                  <a:outerShdw blurRad="38100" dist="38100" dir="2700000" algn="tl">
                    <a:srgbClr val="000000">
                      <a:alpha val="43137"/>
                    </a:srgbClr>
                  </a:outerShdw>
                </a:effectLst>
              </a:rPr>
            </a:br>
            <a:endParaRPr lang="en-US" sz="3200" dirty="0">
              <a:solidFill>
                <a:srgbClr val="C00000"/>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2963972" y="3373615"/>
            <a:ext cx="3245233" cy="3004059"/>
          </a:xfrm>
          <a:solidFill>
            <a:schemeClr val="bg1">
              <a:lumMod val="85000"/>
            </a:schemeClr>
          </a:solidFill>
        </p:spPr>
        <p:txBody>
          <a:bodyPr>
            <a:noAutofit/>
          </a:bodyPr>
          <a:lstStyle/>
          <a:p>
            <a:r>
              <a:rPr lang="en-US" dirty="0" smtClean="0"/>
              <a:t>Ps</a:t>
            </a:r>
            <a:r>
              <a:rPr lang="en-US" dirty="0"/>
              <a:t>. 23</a:t>
            </a:r>
            <a:r>
              <a:rPr lang="en-US" dirty="0" smtClean="0"/>
              <a:t>:4</a:t>
            </a:r>
            <a:endParaRPr lang="en-US" dirty="0"/>
          </a:p>
          <a:p>
            <a:r>
              <a:rPr lang="en-US" dirty="0" smtClean="0"/>
              <a:t>Prov</a:t>
            </a:r>
            <a:r>
              <a:rPr lang="en-US" dirty="0"/>
              <a:t>. 1:</a:t>
            </a:r>
            <a:r>
              <a:rPr lang="en-US" dirty="0" smtClean="0"/>
              <a:t>33</a:t>
            </a:r>
          </a:p>
          <a:p>
            <a:r>
              <a:rPr lang="en-US" dirty="0" smtClean="0"/>
              <a:t>Hag</a:t>
            </a:r>
            <a:r>
              <a:rPr lang="en-US" dirty="0"/>
              <a:t>. 2:</a:t>
            </a:r>
            <a:r>
              <a:rPr lang="en-US" dirty="0" smtClean="0"/>
              <a:t>5</a:t>
            </a:r>
          </a:p>
          <a:p>
            <a:r>
              <a:rPr lang="en-US" dirty="0" smtClean="0"/>
              <a:t>1 </a:t>
            </a:r>
            <a:r>
              <a:rPr lang="en-US" dirty="0"/>
              <a:t>Pet. 3:</a:t>
            </a:r>
            <a:r>
              <a:rPr lang="en-US" dirty="0" smtClean="0"/>
              <a:t>14</a:t>
            </a:r>
          </a:p>
          <a:p>
            <a:r>
              <a:rPr lang="en-US" dirty="0" smtClean="0"/>
              <a:t>1 </a:t>
            </a:r>
            <a:r>
              <a:rPr lang="en-US" dirty="0"/>
              <a:t>John 4:18, 19 </a:t>
            </a:r>
          </a:p>
          <a:p>
            <a:pPr marL="0" indent="0">
              <a:buNone/>
            </a:pPr>
            <a:endParaRPr lang="en-US" dirty="0"/>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2570871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41" y="0"/>
            <a:ext cx="9507119"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98852" y="2269242"/>
            <a:ext cx="8229600" cy="3974406"/>
          </a:xfrm>
        </p:spPr>
        <p:txBody>
          <a:bodyPr>
            <a:normAutofit/>
          </a:bodyPr>
          <a:lstStyle/>
          <a:p>
            <a:pPr algn="ctr"/>
            <a:r>
              <a:rPr lang="en-US" sz="4000" b="1" dirty="0" smtClean="0"/>
              <a:t>What things make you especially afraid, and why? How rational is your fear? What practical steps can you take either to remove the thing that makes you afraid or to alleviate the fear itself?</a:t>
            </a:r>
            <a:endParaRPr lang="en-US" sz="4000" dirty="0"/>
          </a:p>
        </p:txBody>
      </p:sp>
    </p:spTree>
    <p:extLst>
      <p:ext uri="{BB962C8B-B14F-4D97-AF65-F5344CB8AC3E}">
        <p14:creationId xmlns:p14="http://schemas.microsoft.com/office/powerpoint/2010/main" val="30557558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165</TotalTime>
  <Words>3141</Words>
  <Application>Microsoft Macintosh PowerPoint</Application>
  <PresentationFormat>On-screen Show (4:3)</PresentationFormat>
  <Paragraphs>203</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LESSON|2 Divine Provision  for Anxiety </vt:lpstr>
      <vt:lpstr>PowerPoint Presentation</vt:lpstr>
      <vt:lpstr>PowerPoint Presentation</vt:lpstr>
      <vt:lpstr>PowerPoint Presentation</vt:lpstr>
      <vt:lpstr>PowerPoint Presentation</vt:lpstr>
      <vt:lpstr> The First Fearful Experience </vt:lpstr>
      <vt:lpstr>Consider the following sample of promises against fear and anxiety. Identify the distinctive component of each of them. </vt:lpstr>
      <vt:lpstr>PowerPoint Presentation</vt:lpstr>
      <vt:lpstr>  Do Not Be Afraid  </vt:lpstr>
      <vt:lpstr>PowerPoint Presentation</vt:lpstr>
      <vt:lpstr>PowerPoint Presentation</vt:lpstr>
      <vt:lpstr>PowerPoint Presentation</vt:lpstr>
      <vt:lpstr>Trust Against Anxiety </vt:lpstr>
      <vt:lpstr>PowerPoint Presentation</vt:lpstr>
      <vt:lpstr>PowerPoint Presentation</vt:lpstr>
      <vt:lpstr>PowerPoint Presentation</vt:lpstr>
      <vt:lpstr>  Of Birds and Lilies  </vt:lpstr>
      <vt:lpstr>PowerPoint Presentation</vt:lpstr>
      <vt:lpstr>PowerPoint Presentation</vt:lpstr>
      <vt:lpstr>PowerPoint Presentation</vt:lpstr>
      <vt:lpstr>PowerPoint Presentation</vt:lpstr>
      <vt:lpstr>PowerPoint Presentation</vt:lpstr>
      <vt:lpstr>PowerPoint Presentation</vt:lpstr>
      <vt:lpstr>One Day at a Time  </vt:lpstr>
      <vt:lpstr>PowerPoint Presentation</vt:lpstr>
      <vt:lpstr>PowerPoint Presentation</vt:lpstr>
      <vt:lpstr>PowerPoint Presentation</vt:lpstr>
      <vt:lpstr>PowerPoint Presentation</vt:lpstr>
      <vt:lpstr>PowerPoint Presentation</vt:lpstr>
      <vt:lpstr>Healing Promise</vt:lpstr>
    </vt:vector>
  </TitlesOfParts>
  <Company>7th Day Adventist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Divine Provision  for Anxiety </dc:title>
  <dc:creator>Raquel Arrais</dc:creator>
  <cp:lastModifiedBy>Raquel Arrais</cp:lastModifiedBy>
  <cp:revision>25</cp:revision>
  <dcterms:created xsi:type="dcterms:W3CDTF">2014-03-06T21:26:20Z</dcterms:created>
  <dcterms:modified xsi:type="dcterms:W3CDTF">2014-03-18T18:44:03Z</dcterms:modified>
</cp:coreProperties>
</file>